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9" r:id="rId5"/>
    <p:sldId id="265" r:id="rId6"/>
    <p:sldId id="258" r:id="rId7"/>
    <p:sldId id="261" r:id="rId8"/>
    <p:sldId id="266" r:id="rId9"/>
    <p:sldId id="262"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433" autoAdjust="0"/>
  </p:normalViewPr>
  <p:slideViewPr>
    <p:cSldViewPr snapToGrid="0">
      <p:cViewPr varScale="1">
        <p:scale>
          <a:sx n="72" d="100"/>
          <a:sy n="72"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073436F-B3C6-4B55-856C-A6196077C794}"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1885323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73436F-B3C6-4B55-856C-A6196077C794}"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1743149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73436F-B3C6-4B55-856C-A6196077C794}"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3062870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073436F-B3C6-4B55-856C-A6196077C794}"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3265548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073436F-B3C6-4B55-856C-A6196077C794}" type="datetimeFigureOut">
              <a:rPr lang="en-GB" smtClean="0"/>
              <a:t>21/01/2022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4095850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073436F-B3C6-4B55-856C-A6196077C794}" type="datetimeFigureOut">
              <a:rPr lang="en-GB" smtClean="0"/>
              <a:t>21/01/2022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4281274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73436F-B3C6-4B55-856C-A6196077C794}" type="datetimeFigureOut">
              <a:rPr lang="en-GB" smtClean="0"/>
              <a:t>21/01/2022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1874118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73436F-B3C6-4B55-856C-A6196077C794}"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742805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73436F-B3C6-4B55-856C-A6196077C794}"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3523857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73436F-B3C6-4B55-856C-A6196077C794}"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4235170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73436F-B3C6-4B55-856C-A6196077C794}"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3162BA-DB69-4398-8DAF-B99619E59E88}" type="slidenum">
              <a:rPr lang="en-GB" smtClean="0"/>
              <a:t>‹#›</a:t>
            </a:fld>
            <a:endParaRPr lang="en-GB"/>
          </a:p>
        </p:txBody>
      </p:sp>
    </p:spTree>
    <p:extLst>
      <p:ext uri="{BB962C8B-B14F-4D97-AF65-F5344CB8AC3E}">
        <p14:creationId xmlns:p14="http://schemas.microsoft.com/office/powerpoint/2010/main" val="3378270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3436F-B3C6-4B55-856C-A6196077C794}" type="datetimeFigureOut">
              <a:rPr lang="en-GB" smtClean="0"/>
              <a:t>21/01/2022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3162BA-DB69-4398-8DAF-B99619E59E88}" type="slidenum">
              <a:rPr lang="en-GB" smtClean="0"/>
              <a:t>‹#›</a:t>
            </a:fld>
            <a:endParaRPr lang="en-GB"/>
          </a:p>
        </p:txBody>
      </p:sp>
    </p:spTree>
    <p:extLst>
      <p:ext uri="{BB962C8B-B14F-4D97-AF65-F5344CB8AC3E}">
        <p14:creationId xmlns:p14="http://schemas.microsoft.com/office/powerpoint/2010/main" val="748616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r>
              <a:rPr lang="en-GB" dirty="0"/>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4755" y="0"/>
            <a:ext cx="11730681" cy="6862556"/>
          </a:xfrm>
          <a:prstGeom prst="rect">
            <a:avLst/>
          </a:prstGeom>
        </p:spPr>
      </p:pic>
    </p:spTree>
    <p:extLst>
      <p:ext uri="{BB962C8B-B14F-4D97-AF65-F5344CB8AC3E}">
        <p14:creationId xmlns:p14="http://schemas.microsoft.com/office/powerpoint/2010/main" val="326946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38200" y="140043"/>
            <a:ext cx="10515600" cy="6532606"/>
          </a:xfrm>
        </p:spPr>
        <p:txBody>
          <a:bodyPr>
            <a:normAutofit/>
          </a:bodyPr>
          <a:lstStyle/>
          <a:p>
            <a:pPr marL="0" indent="0">
              <a:buNone/>
            </a:pPr>
            <a:r>
              <a:rPr lang="en-GB" dirty="0"/>
              <a:t> </a:t>
            </a:r>
          </a:p>
        </p:txBody>
      </p:sp>
      <p:sp>
        <p:nvSpPr>
          <p:cNvPr id="6" name="TextBox 5"/>
          <p:cNvSpPr txBox="1"/>
          <p:nvPr/>
        </p:nvSpPr>
        <p:spPr>
          <a:xfrm>
            <a:off x="5892660" y="6135366"/>
            <a:ext cx="3298019" cy="369332"/>
          </a:xfrm>
          <a:prstGeom prst="rect">
            <a:avLst/>
          </a:prstGeom>
          <a:noFill/>
        </p:spPr>
        <p:txBody>
          <a:bodyPr wrap="none" rtlCol="0">
            <a:spAutoFit/>
          </a:bodyPr>
          <a:lstStyle/>
          <a:p>
            <a:r>
              <a:rPr lang="en-GB" dirty="0"/>
              <a:t>British Dyslexia Association, 2009</a:t>
            </a:r>
          </a:p>
        </p:txBody>
      </p:sp>
      <p:sp>
        <p:nvSpPr>
          <p:cNvPr id="7" name="Rounded Rectangular Callout 6"/>
          <p:cNvSpPr/>
          <p:nvPr/>
        </p:nvSpPr>
        <p:spPr>
          <a:xfrm>
            <a:off x="687897" y="140043"/>
            <a:ext cx="10665903" cy="5572860"/>
          </a:xfrm>
          <a:prstGeom prst="wedgeRoundRectCallout">
            <a:avLst>
              <a:gd name="adj1" fmla="val -1485"/>
              <a:gd name="adj2" fmla="val 62048"/>
              <a:gd name="adj3" fmla="val 16667"/>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latin typeface="Arial" panose="020B0604020202020204" pitchFamily="34" charset="0"/>
                <a:cs typeface="Arial" panose="020B0604020202020204" pitchFamily="34" charset="0"/>
              </a:rPr>
              <a:t>'Dyslexia is a learning difficulty that primarily affects the skills involved in accurate and fluent word reading and spelling.</a:t>
            </a:r>
          </a:p>
          <a:p>
            <a:r>
              <a:rPr lang="en-GB" sz="2400" dirty="0">
                <a:solidFill>
                  <a:schemeClr val="tx1"/>
                </a:solidFill>
                <a:latin typeface="Arial" panose="020B0604020202020204" pitchFamily="34" charset="0"/>
                <a:cs typeface="Arial" panose="020B0604020202020204" pitchFamily="34" charset="0"/>
              </a:rPr>
              <a:t>	Characteristic features of dyslexia are difficulties in phonological awareness, verbal memory and verbal processing speed.</a:t>
            </a:r>
          </a:p>
          <a:p>
            <a:r>
              <a:rPr lang="en-GB" sz="2400" dirty="0">
                <a:solidFill>
                  <a:schemeClr val="tx1"/>
                </a:solidFill>
                <a:latin typeface="Arial" panose="020B0604020202020204" pitchFamily="34" charset="0"/>
                <a:cs typeface="Arial" panose="020B0604020202020204" pitchFamily="34" charset="0"/>
              </a:rPr>
              <a:t>				A good indication of the severity and persistence of dyslexic difficulties can be gained by examining how the individual responds or has responded to well founded intervention.'</a:t>
            </a:r>
          </a:p>
        </p:txBody>
      </p:sp>
    </p:spTree>
    <p:extLst>
      <p:ext uri="{BB962C8B-B14F-4D97-AF65-F5344CB8AC3E}">
        <p14:creationId xmlns:p14="http://schemas.microsoft.com/office/powerpoint/2010/main" val="2655958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2000"/>
            <a:ext cx="12192000" cy="6096000"/>
          </a:xfrm>
          <a:prstGeom prst="rect">
            <a:avLst/>
          </a:prstGeom>
        </p:spPr>
      </p:pic>
      <p:sp>
        <p:nvSpPr>
          <p:cNvPr id="2" name="Title 1"/>
          <p:cNvSpPr>
            <a:spLocks noGrp="1"/>
          </p:cNvSpPr>
          <p:nvPr>
            <p:ph type="title"/>
          </p:nvPr>
        </p:nvSpPr>
        <p:spPr>
          <a:xfrm>
            <a:off x="187411" y="-230188"/>
            <a:ext cx="10515600" cy="1325563"/>
          </a:xfrm>
        </p:spPr>
        <p:txBody>
          <a:bodyPr/>
          <a:lstStyle/>
          <a:p>
            <a:r>
              <a:rPr lang="en-GB" dirty="0"/>
              <a:t>Weaknesses</a:t>
            </a:r>
          </a:p>
        </p:txBody>
      </p:sp>
      <p:sp>
        <p:nvSpPr>
          <p:cNvPr id="3" name="Content Placeholder 2"/>
          <p:cNvSpPr>
            <a:spLocks noGrp="1"/>
          </p:cNvSpPr>
          <p:nvPr>
            <p:ph idx="1"/>
          </p:nvPr>
        </p:nvSpPr>
        <p:spPr>
          <a:xfrm>
            <a:off x="278027" y="762944"/>
            <a:ext cx="8462319" cy="4351338"/>
          </a:xfrm>
          <a:solidFill>
            <a:schemeClr val="bg1">
              <a:alpha val="57000"/>
            </a:schemeClr>
          </a:solidFill>
        </p:spPr>
        <p:txBody>
          <a:bodyPr/>
          <a:lstStyle/>
          <a:p>
            <a:r>
              <a:rPr lang="en-GB" dirty="0">
                <a:effectLst/>
              </a:rPr>
              <a:t>Dyslexia is really about information processing: dyslexic people may have difficulty processing and remembering information they see and hear. This can affect learning and the acquisition of literacy skills.</a:t>
            </a:r>
          </a:p>
          <a:p>
            <a:endParaRPr lang="en-GB" dirty="0"/>
          </a:p>
          <a:p>
            <a:r>
              <a:rPr lang="en-GB" dirty="0"/>
              <a:t>Spelling</a:t>
            </a:r>
          </a:p>
          <a:p>
            <a:r>
              <a:rPr lang="en-GB" dirty="0"/>
              <a:t>Punctuation</a:t>
            </a:r>
          </a:p>
          <a:p>
            <a:r>
              <a:rPr lang="en-GB" dirty="0"/>
              <a:t>Reading</a:t>
            </a:r>
          </a:p>
          <a:p>
            <a:r>
              <a:rPr lang="en-GB" dirty="0"/>
              <a:t>Processing and retaining written instruction</a:t>
            </a:r>
          </a:p>
          <a:p>
            <a:endParaRPr lang="en-GB" dirty="0"/>
          </a:p>
        </p:txBody>
      </p:sp>
    </p:spTree>
    <p:extLst>
      <p:ext uri="{BB962C8B-B14F-4D97-AF65-F5344CB8AC3E}">
        <p14:creationId xmlns:p14="http://schemas.microsoft.com/office/powerpoint/2010/main" val="334458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6400" y="933718"/>
            <a:ext cx="10515600" cy="5924282"/>
          </a:xfrm>
          <a:prstGeom prst="rect">
            <a:avLst/>
          </a:prstGeom>
        </p:spPr>
      </p:pic>
      <p:sp>
        <p:nvSpPr>
          <p:cNvPr id="2" name="Title 1"/>
          <p:cNvSpPr>
            <a:spLocks noGrp="1"/>
          </p:cNvSpPr>
          <p:nvPr>
            <p:ph type="title"/>
          </p:nvPr>
        </p:nvSpPr>
        <p:spPr>
          <a:xfrm>
            <a:off x="679580" y="0"/>
            <a:ext cx="10515600" cy="1325563"/>
          </a:xfrm>
        </p:spPr>
        <p:txBody>
          <a:bodyPr/>
          <a:lstStyle/>
          <a:p>
            <a:r>
              <a:rPr lang="en-GB" dirty="0"/>
              <a:t>Strengths</a:t>
            </a:r>
          </a:p>
        </p:txBody>
      </p:sp>
      <p:sp>
        <p:nvSpPr>
          <p:cNvPr id="3" name="Content Placeholder 2"/>
          <p:cNvSpPr>
            <a:spLocks noGrp="1"/>
          </p:cNvSpPr>
          <p:nvPr>
            <p:ph idx="1"/>
          </p:nvPr>
        </p:nvSpPr>
        <p:spPr>
          <a:xfrm>
            <a:off x="0" y="1191144"/>
            <a:ext cx="9052250" cy="4351338"/>
          </a:xfrm>
          <a:solidFill>
            <a:schemeClr val="bg1">
              <a:alpha val="35000"/>
            </a:schemeClr>
          </a:solidFill>
        </p:spPr>
        <p:txBody>
          <a:bodyPr/>
          <a:lstStyle/>
          <a:p>
            <a:r>
              <a:rPr lang="en-GB" dirty="0">
                <a:effectLst/>
              </a:rPr>
              <a:t>On the plus side, dyslexic people often have strong visual, creative and problem solving skills and are prominent among entrepreneurs, inventors, architects, engineers and in the arts and entertainment world. </a:t>
            </a:r>
          </a:p>
          <a:p>
            <a:endParaRPr lang="en-GB" dirty="0"/>
          </a:p>
          <a:p>
            <a:r>
              <a:rPr lang="en-GB" dirty="0">
                <a:effectLst/>
              </a:rPr>
              <a:t>Dyslexic people are associated with holistic thinking (looking at the bigger picture).</a:t>
            </a:r>
          </a:p>
          <a:p>
            <a:endParaRPr lang="en-GB" dirty="0">
              <a:effectLst/>
            </a:endParaRPr>
          </a:p>
          <a:p>
            <a:r>
              <a:rPr lang="en-GB" dirty="0">
                <a:effectLst/>
              </a:rPr>
              <a:t>Many famous and successful people are dyslexic.</a:t>
            </a:r>
            <a:endParaRPr lang="en-GB" dirty="0"/>
          </a:p>
        </p:txBody>
      </p:sp>
    </p:spTree>
    <p:extLst>
      <p:ext uri="{BB962C8B-B14F-4D97-AF65-F5344CB8AC3E}">
        <p14:creationId xmlns:p14="http://schemas.microsoft.com/office/powerpoint/2010/main" val="608756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44395"/>
            <a:ext cx="12192000" cy="6776299"/>
          </a:xfrm>
        </p:spPr>
      </p:pic>
    </p:spTree>
    <p:extLst>
      <p:ext uri="{BB962C8B-B14F-4D97-AF65-F5344CB8AC3E}">
        <p14:creationId xmlns:p14="http://schemas.microsoft.com/office/powerpoint/2010/main" val="2948168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7173" y="-326853"/>
            <a:ext cx="10515600" cy="1325563"/>
          </a:xfrm>
        </p:spPr>
        <p:txBody>
          <a:bodyPr/>
          <a:lstStyle/>
          <a:p>
            <a:r>
              <a:rPr lang="en-GB" dirty="0"/>
              <a:t>How it feels to be dyslexic</a:t>
            </a:r>
          </a:p>
        </p:txBody>
      </p:sp>
      <p:sp>
        <p:nvSpPr>
          <p:cNvPr id="3" name="Content Placeholder 2"/>
          <p:cNvSpPr>
            <a:spLocks noGrp="1"/>
          </p:cNvSpPr>
          <p:nvPr>
            <p:ph idx="1"/>
          </p:nvPr>
        </p:nvSpPr>
        <p:spPr>
          <a:xfrm>
            <a:off x="838200" y="713064"/>
            <a:ext cx="10515600" cy="6283354"/>
          </a:xfrm>
        </p:spPr>
        <p:txBody>
          <a:bodyPr>
            <a:normAutofit lnSpcReduction="10000"/>
          </a:bodyPr>
          <a:lstStyle/>
          <a:p>
            <a:pPr marL="0" indent="0">
              <a:buNone/>
            </a:pPr>
            <a:r>
              <a:rPr lang="en-GB" dirty="0"/>
              <a:t>‘I see things from a different perspective.’</a:t>
            </a:r>
          </a:p>
          <a:p>
            <a:pPr marL="0" indent="0">
              <a:buNone/>
            </a:pPr>
            <a:r>
              <a:rPr lang="en-GB" dirty="0"/>
              <a:t>‘I can come up with solutions no one else has thought of and I think fast on my feet.’</a:t>
            </a:r>
          </a:p>
          <a:p>
            <a:pPr marL="0" indent="0">
              <a:buNone/>
            </a:pPr>
            <a:r>
              <a:rPr lang="en-GB" dirty="0"/>
              <a:t>‘When I am reading, occasionally a passage will get all jumbled up, but when it happens I have to read and re-read the passage over again.</a:t>
            </a:r>
          </a:p>
          <a:p>
            <a:pPr marL="0" indent="0">
              <a:buNone/>
            </a:pPr>
            <a:r>
              <a:rPr lang="en-GB" dirty="0"/>
              <a:t>‘I know what I want to say, but I can never find the right words.’</a:t>
            </a:r>
          </a:p>
          <a:p>
            <a:pPr marL="0" indent="0">
              <a:buNone/>
            </a:pPr>
            <a:r>
              <a:rPr lang="en-GB" dirty="0"/>
              <a:t>‘In formal situations, although I know what I want to say, I struggle, lose focus and then my mind goes blank and I panic.'</a:t>
            </a:r>
          </a:p>
          <a:p>
            <a:pPr marL="0" indent="0">
              <a:buNone/>
            </a:pPr>
            <a:r>
              <a:rPr lang="en-GB" dirty="0"/>
              <a:t>‘I have the right ideas, but I can’t get them down on paper.’</a:t>
            </a:r>
          </a:p>
          <a:p>
            <a:pPr marL="0" indent="0">
              <a:buNone/>
            </a:pPr>
            <a:r>
              <a:rPr lang="en-GB" dirty="0"/>
              <a:t>‘It’s like my computer crashing with too much information!’</a:t>
            </a:r>
          </a:p>
          <a:p>
            <a:pPr marL="0" indent="0">
              <a:buNone/>
            </a:pPr>
            <a:r>
              <a:rPr lang="en-GB" dirty="0"/>
              <a:t>‘Sometimes when I am being told what to do, the words I hear get all jumbled up in my mind and I just can’t take in what is being said to me.’</a:t>
            </a:r>
          </a:p>
          <a:p>
            <a:pPr marL="0" indent="0">
              <a:buNone/>
            </a:pPr>
            <a:r>
              <a:rPr lang="en-GB" dirty="0"/>
              <a:t>‘In general conversation with family, friends and colleagues they usually accept that I tend to ramble, forget and repeat,…. because that’s part of me’.</a:t>
            </a:r>
          </a:p>
          <a:p>
            <a:pPr marL="0" indent="0">
              <a:buNone/>
            </a:pPr>
            <a:endParaRPr lang="en-GB" dirty="0"/>
          </a:p>
        </p:txBody>
      </p:sp>
    </p:spTree>
    <p:extLst>
      <p:ext uri="{BB962C8B-B14F-4D97-AF65-F5344CB8AC3E}">
        <p14:creationId xmlns:p14="http://schemas.microsoft.com/office/powerpoint/2010/main" val="232068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Common Misconceptions</a:t>
            </a:r>
          </a:p>
        </p:txBody>
      </p:sp>
      <p:sp>
        <p:nvSpPr>
          <p:cNvPr id="4" name="Oval 3"/>
          <p:cNvSpPr/>
          <p:nvPr/>
        </p:nvSpPr>
        <p:spPr>
          <a:xfrm>
            <a:off x="296562" y="1532238"/>
            <a:ext cx="2150076" cy="16887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effectLst/>
              </a:rPr>
              <a:t>Myth #1: It’s a boy thing.</a:t>
            </a:r>
            <a:r>
              <a:rPr lang="en-GB" sz="2400" b="1" dirty="0">
                <a:effectLst/>
              </a:rPr>
              <a:t>. </a:t>
            </a:r>
            <a:endParaRPr lang="en-GB" sz="2400" dirty="0"/>
          </a:p>
        </p:txBody>
      </p:sp>
      <p:sp>
        <p:nvSpPr>
          <p:cNvPr id="5" name="Oval 4"/>
          <p:cNvSpPr/>
          <p:nvPr/>
        </p:nvSpPr>
        <p:spPr>
          <a:xfrm>
            <a:off x="296562" y="3346621"/>
            <a:ext cx="2150076" cy="16887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effectLst/>
              </a:rPr>
              <a:t>Myth #2: </a:t>
            </a:r>
            <a:r>
              <a:rPr lang="en-GB" b="1" dirty="0">
                <a:solidFill>
                  <a:schemeClr val="tx1"/>
                </a:solidFill>
                <a:effectLst/>
              </a:rPr>
              <a:t>People with dyslexia read backwards, that’s all. </a:t>
            </a:r>
            <a:endParaRPr lang="en-GB" dirty="0">
              <a:solidFill>
                <a:schemeClr val="tx1"/>
              </a:solidFill>
            </a:endParaRPr>
          </a:p>
        </p:txBody>
      </p:sp>
      <p:sp>
        <p:nvSpPr>
          <p:cNvPr id="6" name="Rectangle 5"/>
          <p:cNvSpPr/>
          <p:nvPr/>
        </p:nvSpPr>
        <p:spPr>
          <a:xfrm>
            <a:off x="2594919" y="1532238"/>
            <a:ext cx="8971005" cy="1548713"/>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effectLst/>
              </a:rPr>
              <a:t>Fact:</a:t>
            </a:r>
            <a:r>
              <a:rPr lang="en-GB">
                <a:effectLst/>
              </a:rPr>
              <a:t> Boys with dyslexia are more frequently identified in schools. But dyslexia affects both genders in nearly equal numbers. So what explains the difference in schools? Researchers found that girls tend to quietly muddle through challenges while boys become more rambunctious. Boys’ behavioral difficulties draw the teacher’s attention to them.</a:t>
            </a:r>
            <a:endParaRPr lang="en-GB"/>
          </a:p>
        </p:txBody>
      </p:sp>
      <p:sp>
        <p:nvSpPr>
          <p:cNvPr id="7" name="Oval 6"/>
          <p:cNvSpPr/>
          <p:nvPr/>
        </p:nvSpPr>
        <p:spPr>
          <a:xfrm>
            <a:off x="296562" y="5169243"/>
            <a:ext cx="2150076" cy="16887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effectLst/>
              </a:rPr>
              <a:t>Myth #3: </a:t>
            </a:r>
            <a:r>
              <a:rPr lang="en-GB" sz="2000" b="1" dirty="0">
                <a:solidFill>
                  <a:schemeClr val="tx1"/>
                </a:solidFill>
                <a:effectLst/>
              </a:rPr>
              <a:t>People with dyslexia just need to try harder. </a:t>
            </a:r>
            <a:endParaRPr lang="en-GB" sz="2000" dirty="0">
              <a:solidFill>
                <a:schemeClr val="tx1"/>
              </a:solidFill>
            </a:endParaRPr>
          </a:p>
        </p:txBody>
      </p:sp>
      <p:sp>
        <p:nvSpPr>
          <p:cNvPr id="8" name="Rectangle 7"/>
          <p:cNvSpPr/>
          <p:nvPr/>
        </p:nvSpPr>
        <p:spPr>
          <a:xfrm>
            <a:off x="2594918" y="3346621"/>
            <a:ext cx="8971005" cy="1548713"/>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effectLst/>
              </a:rPr>
              <a:t>Fact:</a:t>
            </a:r>
            <a:r>
              <a:rPr lang="en-GB" dirty="0">
                <a:effectLst/>
              </a:rPr>
              <a:t> Dyslexia makes it challenging to break down words. Symptoms sometimes include flipping letters around. But reversing letters isn’t always a sign of dyslexia. (Young kids who don’t have dyslexia often do this too.) Nor is it the only problem associated with it. People with dyslexia may have trouble with a number of skills, including writing, spelling, speaking and socialising.</a:t>
            </a:r>
            <a:endParaRPr lang="en-GB" dirty="0"/>
          </a:p>
        </p:txBody>
      </p:sp>
      <p:sp>
        <p:nvSpPr>
          <p:cNvPr id="9" name="Rectangle 8"/>
          <p:cNvSpPr/>
          <p:nvPr/>
        </p:nvSpPr>
        <p:spPr>
          <a:xfrm>
            <a:off x="2594917" y="5161004"/>
            <a:ext cx="8971005" cy="1548713"/>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effectLst/>
              </a:rPr>
              <a:t>Fact:</a:t>
            </a:r>
            <a:r>
              <a:rPr lang="en-GB" dirty="0">
                <a:effectLst/>
              </a:rPr>
              <a:t> The brain functions differently in people with dyslexia. Some traditional reading and language instruction may not work for them. Studies have shown people with dyslexia get the most benefit from intensive instruction or tutoring that’s highly structured. Some methods involve all learning pathways in the brain, including sight, sound and touch.</a:t>
            </a:r>
            <a:endParaRPr lang="en-GB" dirty="0"/>
          </a:p>
        </p:txBody>
      </p:sp>
    </p:spTree>
    <p:extLst>
      <p:ext uri="{BB962C8B-B14F-4D97-AF65-F5344CB8AC3E}">
        <p14:creationId xmlns:p14="http://schemas.microsoft.com/office/powerpoint/2010/main" val="366579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80">
                                          <p:stCondLst>
                                            <p:cond delay="0"/>
                                          </p:stCondLst>
                                        </p:cTn>
                                        <p:tgtEl>
                                          <p:spTgt spid="5"/>
                                        </p:tgtEl>
                                      </p:cBhvr>
                                    </p:animEffect>
                                    <p:anim calcmode="lin" valueType="num">
                                      <p:cBhvr>
                                        <p:cTn id="3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5" dur="26">
                                          <p:stCondLst>
                                            <p:cond delay="650"/>
                                          </p:stCondLst>
                                        </p:cTn>
                                        <p:tgtEl>
                                          <p:spTgt spid="5"/>
                                        </p:tgtEl>
                                      </p:cBhvr>
                                      <p:to x="100000" y="60000"/>
                                    </p:animScale>
                                    <p:animScale>
                                      <p:cBhvr>
                                        <p:cTn id="36" dur="166" decel="50000">
                                          <p:stCondLst>
                                            <p:cond delay="676"/>
                                          </p:stCondLst>
                                        </p:cTn>
                                        <p:tgtEl>
                                          <p:spTgt spid="5"/>
                                        </p:tgtEl>
                                      </p:cBhvr>
                                      <p:to x="100000" y="100000"/>
                                    </p:animScale>
                                    <p:animScale>
                                      <p:cBhvr>
                                        <p:cTn id="37" dur="26">
                                          <p:stCondLst>
                                            <p:cond delay="1312"/>
                                          </p:stCondLst>
                                        </p:cTn>
                                        <p:tgtEl>
                                          <p:spTgt spid="5"/>
                                        </p:tgtEl>
                                      </p:cBhvr>
                                      <p:to x="100000" y="80000"/>
                                    </p:animScale>
                                    <p:animScale>
                                      <p:cBhvr>
                                        <p:cTn id="38" dur="166" decel="50000">
                                          <p:stCondLst>
                                            <p:cond delay="1338"/>
                                          </p:stCondLst>
                                        </p:cTn>
                                        <p:tgtEl>
                                          <p:spTgt spid="5"/>
                                        </p:tgtEl>
                                      </p:cBhvr>
                                      <p:to x="100000" y="100000"/>
                                    </p:animScale>
                                    <p:animScale>
                                      <p:cBhvr>
                                        <p:cTn id="39" dur="26">
                                          <p:stCondLst>
                                            <p:cond delay="1642"/>
                                          </p:stCondLst>
                                        </p:cTn>
                                        <p:tgtEl>
                                          <p:spTgt spid="5"/>
                                        </p:tgtEl>
                                      </p:cBhvr>
                                      <p:to x="100000" y="90000"/>
                                    </p:animScale>
                                    <p:animScale>
                                      <p:cBhvr>
                                        <p:cTn id="40" dur="166" decel="50000">
                                          <p:stCondLst>
                                            <p:cond delay="1668"/>
                                          </p:stCondLst>
                                        </p:cTn>
                                        <p:tgtEl>
                                          <p:spTgt spid="5"/>
                                        </p:tgtEl>
                                      </p:cBhvr>
                                      <p:to x="100000" y="100000"/>
                                    </p:animScale>
                                    <p:animScale>
                                      <p:cBhvr>
                                        <p:cTn id="41" dur="26">
                                          <p:stCondLst>
                                            <p:cond delay="1808"/>
                                          </p:stCondLst>
                                        </p:cTn>
                                        <p:tgtEl>
                                          <p:spTgt spid="5"/>
                                        </p:tgtEl>
                                      </p:cBhvr>
                                      <p:to x="100000" y="95000"/>
                                    </p:animScale>
                                    <p:animScale>
                                      <p:cBhvr>
                                        <p:cTn id="42" dur="166" decel="50000">
                                          <p:stCondLst>
                                            <p:cond delay="1834"/>
                                          </p:stCondLst>
                                        </p:cTn>
                                        <p:tgtEl>
                                          <p:spTgt spid="5"/>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down)">
                                      <p:cBhvr>
                                        <p:cTn id="51" dur="580">
                                          <p:stCondLst>
                                            <p:cond delay="0"/>
                                          </p:stCondLst>
                                        </p:cTn>
                                        <p:tgtEl>
                                          <p:spTgt spid="7"/>
                                        </p:tgtEl>
                                      </p:cBhvr>
                                    </p:animEffect>
                                    <p:anim calcmode="lin" valueType="num">
                                      <p:cBhvr>
                                        <p:cTn id="5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7" dur="26">
                                          <p:stCondLst>
                                            <p:cond delay="650"/>
                                          </p:stCondLst>
                                        </p:cTn>
                                        <p:tgtEl>
                                          <p:spTgt spid="7"/>
                                        </p:tgtEl>
                                      </p:cBhvr>
                                      <p:to x="100000" y="60000"/>
                                    </p:animScale>
                                    <p:animScale>
                                      <p:cBhvr>
                                        <p:cTn id="58" dur="166" decel="50000">
                                          <p:stCondLst>
                                            <p:cond delay="676"/>
                                          </p:stCondLst>
                                        </p:cTn>
                                        <p:tgtEl>
                                          <p:spTgt spid="7"/>
                                        </p:tgtEl>
                                      </p:cBhvr>
                                      <p:to x="100000" y="100000"/>
                                    </p:animScale>
                                    <p:animScale>
                                      <p:cBhvr>
                                        <p:cTn id="59" dur="26">
                                          <p:stCondLst>
                                            <p:cond delay="1312"/>
                                          </p:stCondLst>
                                        </p:cTn>
                                        <p:tgtEl>
                                          <p:spTgt spid="7"/>
                                        </p:tgtEl>
                                      </p:cBhvr>
                                      <p:to x="100000" y="80000"/>
                                    </p:animScale>
                                    <p:animScale>
                                      <p:cBhvr>
                                        <p:cTn id="60" dur="166" decel="50000">
                                          <p:stCondLst>
                                            <p:cond delay="1338"/>
                                          </p:stCondLst>
                                        </p:cTn>
                                        <p:tgtEl>
                                          <p:spTgt spid="7"/>
                                        </p:tgtEl>
                                      </p:cBhvr>
                                      <p:to x="100000" y="100000"/>
                                    </p:animScale>
                                    <p:animScale>
                                      <p:cBhvr>
                                        <p:cTn id="61" dur="26">
                                          <p:stCondLst>
                                            <p:cond delay="1642"/>
                                          </p:stCondLst>
                                        </p:cTn>
                                        <p:tgtEl>
                                          <p:spTgt spid="7"/>
                                        </p:tgtEl>
                                      </p:cBhvr>
                                      <p:to x="100000" y="90000"/>
                                    </p:animScale>
                                    <p:animScale>
                                      <p:cBhvr>
                                        <p:cTn id="62" dur="166" decel="50000">
                                          <p:stCondLst>
                                            <p:cond delay="1668"/>
                                          </p:stCondLst>
                                        </p:cTn>
                                        <p:tgtEl>
                                          <p:spTgt spid="7"/>
                                        </p:tgtEl>
                                      </p:cBhvr>
                                      <p:to x="100000" y="100000"/>
                                    </p:animScale>
                                    <p:animScale>
                                      <p:cBhvr>
                                        <p:cTn id="63" dur="26">
                                          <p:stCondLst>
                                            <p:cond delay="1808"/>
                                          </p:stCondLst>
                                        </p:cTn>
                                        <p:tgtEl>
                                          <p:spTgt spid="7"/>
                                        </p:tgtEl>
                                      </p:cBhvr>
                                      <p:to x="100000" y="95000"/>
                                    </p:animScale>
                                    <p:animScale>
                                      <p:cBhvr>
                                        <p:cTn id="64" dur="166" decel="50000">
                                          <p:stCondLst>
                                            <p:cond delay="1834"/>
                                          </p:stCondLst>
                                        </p:cTn>
                                        <p:tgtEl>
                                          <p:spTgt spid="7"/>
                                        </p:tgtEl>
                                      </p:cBhvr>
                                      <p:to x="100000" y="100000"/>
                                    </p:animScale>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Common Misconceptions</a:t>
            </a:r>
          </a:p>
        </p:txBody>
      </p:sp>
      <p:sp>
        <p:nvSpPr>
          <p:cNvPr id="4" name="Oval 3"/>
          <p:cNvSpPr/>
          <p:nvPr/>
        </p:nvSpPr>
        <p:spPr>
          <a:xfrm>
            <a:off x="296562" y="1532238"/>
            <a:ext cx="2150076" cy="16887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effectLst/>
              </a:rPr>
              <a:t>Myth #4: Dyslexia is a sign of low IQ. </a:t>
            </a:r>
            <a:endParaRPr lang="en-GB" sz="2400" dirty="0">
              <a:solidFill>
                <a:schemeClr val="tx1"/>
              </a:solidFill>
            </a:endParaRPr>
          </a:p>
        </p:txBody>
      </p:sp>
      <p:sp>
        <p:nvSpPr>
          <p:cNvPr id="5" name="Oval 4"/>
          <p:cNvSpPr/>
          <p:nvPr/>
        </p:nvSpPr>
        <p:spPr>
          <a:xfrm>
            <a:off x="296562" y="3346621"/>
            <a:ext cx="2150076" cy="16887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effectLst/>
              </a:rPr>
              <a:t>Myth #5: Dyslexia is curable. </a:t>
            </a:r>
            <a:endParaRPr lang="en-GB" dirty="0">
              <a:solidFill>
                <a:schemeClr val="tx1"/>
              </a:solidFill>
            </a:endParaRPr>
          </a:p>
        </p:txBody>
      </p:sp>
      <p:sp>
        <p:nvSpPr>
          <p:cNvPr id="6" name="Rectangle 5"/>
          <p:cNvSpPr/>
          <p:nvPr/>
        </p:nvSpPr>
        <p:spPr>
          <a:xfrm>
            <a:off x="2594919" y="1532238"/>
            <a:ext cx="8971005" cy="1548713"/>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effectLst/>
              </a:rPr>
              <a:t>Fact:</a:t>
            </a:r>
            <a:r>
              <a:rPr lang="en-GB" dirty="0">
                <a:effectLst/>
              </a:rPr>
              <a:t> Dyslexia is not a sign of low intelligence. It occurs in children of all backgrounds and intelligence levels. Having dyslexia certainly doesn’t mean your child isn’t smart. With the right support, many children with dyslexia go on to higher education and are very successful in their careers.</a:t>
            </a:r>
            <a:endParaRPr lang="en-GB" dirty="0"/>
          </a:p>
        </p:txBody>
      </p:sp>
      <p:sp>
        <p:nvSpPr>
          <p:cNvPr id="8" name="Rectangle 7"/>
          <p:cNvSpPr/>
          <p:nvPr/>
        </p:nvSpPr>
        <p:spPr>
          <a:xfrm>
            <a:off x="2594918" y="3346621"/>
            <a:ext cx="8971005" cy="154871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effectLst/>
              </a:rPr>
              <a:t>Fact:</a:t>
            </a:r>
            <a:r>
              <a:rPr lang="en-GB" dirty="0">
                <a:effectLst/>
              </a:rPr>
              <a:t> Dyslexia is a brain-based condition and a lifelong challenge. But early intervention and helpful classroom accommodations can have a significant, positive impact on reading ability and academic achievement.</a:t>
            </a:r>
            <a:endParaRPr lang="en-GB" dirty="0"/>
          </a:p>
        </p:txBody>
      </p:sp>
    </p:spTree>
    <p:extLst>
      <p:ext uri="{BB962C8B-B14F-4D97-AF65-F5344CB8AC3E}">
        <p14:creationId xmlns:p14="http://schemas.microsoft.com/office/powerpoint/2010/main" val="1041697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80">
                                          <p:stCondLst>
                                            <p:cond delay="0"/>
                                          </p:stCondLst>
                                        </p:cTn>
                                        <p:tgtEl>
                                          <p:spTgt spid="5"/>
                                        </p:tgtEl>
                                      </p:cBhvr>
                                    </p:animEffect>
                                    <p:anim calcmode="lin" valueType="num">
                                      <p:cBhvr>
                                        <p:cTn id="3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5" dur="26">
                                          <p:stCondLst>
                                            <p:cond delay="650"/>
                                          </p:stCondLst>
                                        </p:cTn>
                                        <p:tgtEl>
                                          <p:spTgt spid="5"/>
                                        </p:tgtEl>
                                      </p:cBhvr>
                                      <p:to x="100000" y="60000"/>
                                    </p:animScale>
                                    <p:animScale>
                                      <p:cBhvr>
                                        <p:cTn id="36" dur="166" decel="50000">
                                          <p:stCondLst>
                                            <p:cond delay="676"/>
                                          </p:stCondLst>
                                        </p:cTn>
                                        <p:tgtEl>
                                          <p:spTgt spid="5"/>
                                        </p:tgtEl>
                                      </p:cBhvr>
                                      <p:to x="100000" y="100000"/>
                                    </p:animScale>
                                    <p:animScale>
                                      <p:cBhvr>
                                        <p:cTn id="37" dur="26">
                                          <p:stCondLst>
                                            <p:cond delay="1312"/>
                                          </p:stCondLst>
                                        </p:cTn>
                                        <p:tgtEl>
                                          <p:spTgt spid="5"/>
                                        </p:tgtEl>
                                      </p:cBhvr>
                                      <p:to x="100000" y="80000"/>
                                    </p:animScale>
                                    <p:animScale>
                                      <p:cBhvr>
                                        <p:cTn id="38" dur="166" decel="50000">
                                          <p:stCondLst>
                                            <p:cond delay="1338"/>
                                          </p:stCondLst>
                                        </p:cTn>
                                        <p:tgtEl>
                                          <p:spTgt spid="5"/>
                                        </p:tgtEl>
                                      </p:cBhvr>
                                      <p:to x="100000" y="100000"/>
                                    </p:animScale>
                                    <p:animScale>
                                      <p:cBhvr>
                                        <p:cTn id="39" dur="26">
                                          <p:stCondLst>
                                            <p:cond delay="1642"/>
                                          </p:stCondLst>
                                        </p:cTn>
                                        <p:tgtEl>
                                          <p:spTgt spid="5"/>
                                        </p:tgtEl>
                                      </p:cBhvr>
                                      <p:to x="100000" y="90000"/>
                                    </p:animScale>
                                    <p:animScale>
                                      <p:cBhvr>
                                        <p:cTn id="40" dur="166" decel="50000">
                                          <p:stCondLst>
                                            <p:cond delay="1668"/>
                                          </p:stCondLst>
                                        </p:cTn>
                                        <p:tgtEl>
                                          <p:spTgt spid="5"/>
                                        </p:tgtEl>
                                      </p:cBhvr>
                                      <p:to x="100000" y="100000"/>
                                    </p:animScale>
                                    <p:animScale>
                                      <p:cBhvr>
                                        <p:cTn id="41" dur="26">
                                          <p:stCondLst>
                                            <p:cond delay="1808"/>
                                          </p:stCondLst>
                                        </p:cTn>
                                        <p:tgtEl>
                                          <p:spTgt spid="5"/>
                                        </p:tgtEl>
                                      </p:cBhvr>
                                      <p:to x="100000" y="95000"/>
                                    </p:animScale>
                                    <p:animScale>
                                      <p:cBhvr>
                                        <p:cTn id="42" dur="166" decel="50000">
                                          <p:stCondLst>
                                            <p:cond delay="1834"/>
                                          </p:stCondLst>
                                        </p:cTn>
                                        <p:tgtEl>
                                          <p:spTgt spid="5"/>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1567"/>
            <a:ext cx="10515600" cy="1325563"/>
          </a:xfrm>
        </p:spPr>
        <p:txBody>
          <a:bodyPr/>
          <a:lstStyle/>
          <a:p>
            <a:r>
              <a:rPr lang="en-GB" dirty="0"/>
              <a:t>Strategies</a:t>
            </a:r>
          </a:p>
        </p:txBody>
      </p:sp>
      <p:sp>
        <p:nvSpPr>
          <p:cNvPr id="3" name="Content Placeholder 2"/>
          <p:cNvSpPr>
            <a:spLocks noGrp="1"/>
          </p:cNvSpPr>
          <p:nvPr>
            <p:ph idx="1"/>
          </p:nvPr>
        </p:nvSpPr>
        <p:spPr>
          <a:xfrm>
            <a:off x="156519" y="733167"/>
            <a:ext cx="4950940" cy="2842056"/>
          </a:xfrm>
          <a:solidFill>
            <a:schemeClr val="bg2"/>
          </a:solidFill>
        </p:spPr>
        <p:txBody>
          <a:bodyPr>
            <a:normAutofit fontScale="70000" lnSpcReduction="20000"/>
          </a:bodyPr>
          <a:lstStyle/>
          <a:p>
            <a:pPr marL="0" indent="0">
              <a:buNone/>
            </a:pPr>
            <a:r>
              <a:rPr lang="en-GB" b="1" dirty="0">
                <a:effectLst/>
              </a:rPr>
              <a:t>1. Praise Gives Power Criticism Kills</a:t>
            </a:r>
          </a:p>
          <a:p>
            <a:r>
              <a:rPr lang="en-GB" dirty="0">
                <a:effectLst/>
              </a:rPr>
              <a:t>A person with dyslexia needs a boost to their self-confidence before they can learn to overcome their difficulties. They have already experienced failure and deep down they often don’t believe they are capable of learning.</a:t>
            </a:r>
          </a:p>
          <a:p>
            <a:r>
              <a:rPr lang="en-GB" dirty="0">
                <a:effectLst/>
              </a:rPr>
              <a:t>To re-establish self-confidence provide the opportunity to succeed and give praise for small achievements. Mark sensitively and use positive reinforcement.</a:t>
            </a:r>
          </a:p>
          <a:p>
            <a:pPr marL="0" indent="0">
              <a:buNone/>
            </a:pPr>
            <a:endParaRPr lang="en-GB" dirty="0"/>
          </a:p>
        </p:txBody>
      </p:sp>
      <p:sp>
        <p:nvSpPr>
          <p:cNvPr id="4" name="Content Placeholder 2"/>
          <p:cNvSpPr txBox="1">
            <a:spLocks/>
          </p:cNvSpPr>
          <p:nvPr/>
        </p:nvSpPr>
        <p:spPr>
          <a:xfrm>
            <a:off x="156519" y="3659246"/>
            <a:ext cx="4950940" cy="1156127"/>
          </a:xfrm>
          <a:prstGeom prst="rect">
            <a:avLst/>
          </a:prstGeom>
          <a:solidFill>
            <a:schemeClr val="tx2">
              <a:lumMod val="20000"/>
              <a:lumOff val="80000"/>
            </a:schemeClr>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effectLst/>
              </a:rPr>
              <a:t>2. Don’t ask person with dyslexia to read aloud</a:t>
            </a:r>
          </a:p>
          <a:p>
            <a:r>
              <a:rPr lang="en-GB" dirty="0">
                <a:effectLst/>
              </a:rPr>
              <a:t>Words are likely to be misread or skipped, causing embarrassment.</a:t>
            </a:r>
          </a:p>
          <a:p>
            <a:pPr marL="0" indent="0">
              <a:buFont typeface="Arial" panose="020B0604020202020204" pitchFamily="34" charset="0"/>
              <a:buNone/>
            </a:pPr>
            <a:endParaRPr lang="en-GB" dirty="0"/>
          </a:p>
        </p:txBody>
      </p:sp>
      <p:sp>
        <p:nvSpPr>
          <p:cNvPr id="5" name="Content Placeholder 2"/>
          <p:cNvSpPr txBox="1">
            <a:spLocks/>
          </p:cNvSpPr>
          <p:nvPr/>
        </p:nvSpPr>
        <p:spPr>
          <a:xfrm>
            <a:off x="156519" y="4883208"/>
            <a:ext cx="4950940" cy="1156127"/>
          </a:xfrm>
          <a:prstGeom prst="rect">
            <a:avLst/>
          </a:prstGeom>
          <a:solidFill>
            <a:schemeClr val="accent4">
              <a:lumMod val="20000"/>
              <a:lumOff val="80000"/>
            </a:schemeClr>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effectLst/>
              </a:rPr>
              <a:t>3. Don’t automatically </a:t>
            </a:r>
            <a:r>
              <a:rPr lang="en-GB" b="1" dirty="0"/>
              <a:t>give </a:t>
            </a:r>
            <a:r>
              <a:rPr lang="en-GB" b="1" dirty="0">
                <a:effectLst/>
              </a:rPr>
              <a:t>punishment for forgetting books or sports kit</a:t>
            </a:r>
          </a:p>
          <a:p>
            <a:r>
              <a:rPr lang="en-GB" dirty="0">
                <a:effectLst/>
              </a:rPr>
              <a:t>Offer positive strategies such as having one place to put things away.</a:t>
            </a:r>
          </a:p>
          <a:p>
            <a:pPr marL="0" indent="0">
              <a:buFont typeface="Arial" panose="020B0604020202020204" pitchFamily="34" charset="0"/>
              <a:buNone/>
            </a:pPr>
            <a:endParaRPr lang="en-GB" dirty="0"/>
          </a:p>
        </p:txBody>
      </p:sp>
      <p:sp>
        <p:nvSpPr>
          <p:cNvPr id="6" name="Content Placeholder 2"/>
          <p:cNvSpPr txBox="1">
            <a:spLocks/>
          </p:cNvSpPr>
          <p:nvPr/>
        </p:nvSpPr>
        <p:spPr>
          <a:xfrm>
            <a:off x="5037438" y="107736"/>
            <a:ext cx="5119816" cy="1465691"/>
          </a:xfrm>
          <a:prstGeom prst="rect">
            <a:avLst/>
          </a:prstGeom>
          <a:solidFill>
            <a:schemeClr val="accent2">
              <a:lumMod val="20000"/>
              <a:lumOff val="80000"/>
            </a:schemeClr>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effectLst/>
              </a:rPr>
              <a:t>4. Don’t use the word ‘lazy’</a:t>
            </a:r>
          </a:p>
          <a:p>
            <a:r>
              <a:rPr lang="en-GB" dirty="0">
                <a:effectLst/>
              </a:rPr>
              <a:t>People with dyslexia have to work harder to produce a smaller amount.</a:t>
            </a:r>
          </a:p>
          <a:p>
            <a:r>
              <a:rPr lang="en-GB" dirty="0">
                <a:effectLst/>
              </a:rPr>
              <a:t>They will have difficulty staying focused when reading, writing or listening.</a:t>
            </a:r>
          </a:p>
          <a:p>
            <a:pPr marL="0" indent="0">
              <a:buFont typeface="Arial" panose="020B0604020202020204" pitchFamily="34" charset="0"/>
              <a:buNone/>
            </a:pPr>
            <a:endParaRPr lang="en-GB" dirty="0"/>
          </a:p>
        </p:txBody>
      </p:sp>
      <p:sp>
        <p:nvSpPr>
          <p:cNvPr id="7" name="Content Placeholder 2"/>
          <p:cNvSpPr txBox="1">
            <a:spLocks/>
          </p:cNvSpPr>
          <p:nvPr/>
        </p:nvSpPr>
        <p:spPr>
          <a:xfrm>
            <a:off x="5037438" y="1686249"/>
            <a:ext cx="5119816" cy="1465691"/>
          </a:xfrm>
          <a:prstGeom prst="rect">
            <a:avLst/>
          </a:prstGeom>
          <a:solidFill>
            <a:schemeClr val="accent6">
              <a:lumMod val="20000"/>
              <a:lumOff val="80000"/>
            </a:schemeClr>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effectLst/>
              </a:rPr>
              <a:t>5. Expect less written work</a:t>
            </a:r>
          </a:p>
          <a:p>
            <a:r>
              <a:rPr lang="en-GB" dirty="0">
                <a:effectLst/>
              </a:rPr>
              <a:t>A person with dyslexia may be verbally bright but struggle to put ideas into writing.</a:t>
            </a:r>
          </a:p>
          <a:p>
            <a:r>
              <a:rPr lang="en-GB" dirty="0">
                <a:effectLst/>
              </a:rPr>
              <a:t>Allow more time for reading, listening and understanding.</a:t>
            </a:r>
          </a:p>
          <a:p>
            <a:pPr marL="0" indent="0">
              <a:buNone/>
            </a:pPr>
            <a:endParaRPr lang="en-GB" dirty="0">
              <a:effectLst/>
            </a:endParaRPr>
          </a:p>
          <a:p>
            <a:pPr marL="0" indent="0">
              <a:buFont typeface="Arial" panose="020B0604020202020204" pitchFamily="34" charset="0"/>
              <a:buNone/>
            </a:pPr>
            <a:endParaRPr lang="en-GB" dirty="0"/>
          </a:p>
        </p:txBody>
      </p:sp>
      <p:sp>
        <p:nvSpPr>
          <p:cNvPr id="8" name="Content Placeholder 2"/>
          <p:cNvSpPr txBox="1">
            <a:spLocks/>
          </p:cNvSpPr>
          <p:nvPr/>
        </p:nvSpPr>
        <p:spPr>
          <a:xfrm>
            <a:off x="5193956" y="3254661"/>
            <a:ext cx="6157784" cy="809171"/>
          </a:xfrm>
          <a:prstGeom prst="rect">
            <a:avLst/>
          </a:prstGeom>
          <a:solidFill>
            <a:schemeClr val="bg2"/>
          </a:solidFill>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800" b="1" dirty="0">
                <a:effectLst/>
              </a:rPr>
              <a:t>6. Prepare a printout of homework and stick it in their book</a:t>
            </a:r>
          </a:p>
          <a:p>
            <a:r>
              <a:rPr lang="en-GB" sz="3800" dirty="0">
                <a:effectLst/>
              </a:rPr>
              <a:t>Provide numbered steps, e.g. 1. Do this. 2. Do that etc.</a:t>
            </a:r>
            <a:endParaRPr lang="en-GB" dirty="0">
              <a:effectLst/>
            </a:endParaRPr>
          </a:p>
        </p:txBody>
      </p:sp>
      <p:sp>
        <p:nvSpPr>
          <p:cNvPr id="9" name="Content Placeholder 2"/>
          <p:cNvSpPr txBox="1">
            <a:spLocks/>
          </p:cNvSpPr>
          <p:nvPr/>
        </p:nvSpPr>
        <p:spPr>
          <a:xfrm>
            <a:off x="5193955" y="4166553"/>
            <a:ext cx="6314303" cy="1156127"/>
          </a:xfrm>
          <a:prstGeom prst="rect">
            <a:avLst/>
          </a:prstGeom>
          <a:solidFill>
            <a:schemeClr val="tx2">
              <a:lumMod val="20000"/>
              <a:lumOff val="8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effectLst/>
              </a:rPr>
              <a:t>7. Do not ask them to copy text from a board or book</a:t>
            </a:r>
          </a:p>
          <a:p>
            <a:r>
              <a:rPr lang="en-GB" sz="1800" dirty="0">
                <a:effectLst/>
              </a:rPr>
              <a:t>Give a printout. Suggest they highlight key areas and draw thumbnail pictures in the margin to represent the most important points.</a:t>
            </a:r>
          </a:p>
        </p:txBody>
      </p:sp>
      <p:sp>
        <p:nvSpPr>
          <p:cNvPr id="10" name="Content Placeholder 2"/>
          <p:cNvSpPr txBox="1">
            <a:spLocks/>
          </p:cNvSpPr>
          <p:nvPr/>
        </p:nvSpPr>
        <p:spPr>
          <a:xfrm>
            <a:off x="5193955" y="5425401"/>
            <a:ext cx="4950940" cy="1156127"/>
          </a:xfrm>
          <a:prstGeom prst="rect">
            <a:avLst/>
          </a:prstGeom>
          <a:solidFill>
            <a:schemeClr val="accent4">
              <a:lumMod val="20000"/>
              <a:lumOff val="80000"/>
            </a:schemeClr>
          </a:solidFill>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8</a:t>
            </a:r>
            <a:r>
              <a:rPr lang="en-GB" b="1" dirty="0">
                <a:effectLst/>
              </a:rPr>
              <a:t>. Discuss an activity to make sure it is understood</a:t>
            </a:r>
          </a:p>
          <a:p>
            <a:r>
              <a:rPr lang="en-GB" dirty="0">
                <a:effectLst/>
              </a:rPr>
              <a:t>Visualising the activity or linking it to a funny action may help someone with dyslexia remember.</a:t>
            </a:r>
          </a:p>
          <a:p>
            <a:pPr marL="0" indent="0">
              <a:buFont typeface="Arial" panose="020B0604020202020204" pitchFamily="34" charset="0"/>
              <a:buNone/>
            </a:pPr>
            <a:endParaRPr lang="en-GB"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01416" y="175734"/>
            <a:ext cx="1611877" cy="1611877"/>
          </a:xfrm>
          <a:prstGeom prst="rect">
            <a:avLst/>
          </a:prstGeom>
        </p:spPr>
      </p:pic>
    </p:spTree>
    <p:extLst>
      <p:ext uri="{BB962C8B-B14F-4D97-AF65-F5344CB8AC3E}">
        <p14:creationId xmlns:p14="http://schemas.microsoft.com/office/powerpoint/2010/main" val="2166469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722"/>
            <a:ext cx="12192000" cy="6867331"/>
          </a:xfrm>
          <a:prstGeom prst="rect">
            <a:avLst/>
          </a:prstGeom>
        </p:spPr>
      </p:pic>
      <p:sp>
        <p:nvSpPr>
          <p:cNvPr id="2" name="Title 1"/>
          <p:cNvSpPr>
            <a:spLocks noGrp="1"/>
          </p:cNvSpPr>
          <p:nvPr>
            <p:ph type="title"/>
          </p:nvPr>
        </p:nvSpPr>
        <p:spPr>
          <a:solidFill>
            <a:schemeClr val="bg1">
              <a:alpha val="49000"/>
            </a:schemeClr>
          </a:solidFill>
        </p:spPr>
        <p:txBody>
          <a:bodyPr/>
          <a:lstStyle/>
          <a:p>
            <a:r>
              <a:rPr lang="en-GB" b="1" dirty="0"/>
              <a:t>A Dyslexia-Friendly Environment</a:t>
            </a:r>
          </a:p>
        </p:txBody>
      </p:sp>
      <p:sp>
        <p:nvSpPr>
          <p:cNvPr id="5" name="Rectangle 4"/>
          <p:cNvSpPr/>
          <p:nvPr/>
        </p:nvSpPr>
        <p:spPr>
          <a:xfrm>
            <a:off x="403652" y="1408671"/>
            <a:ext cx="1589905" cy="24301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A well organised environment with clear routines to minimise movement</a:t>
            </a:r>
          </a:p>
          <a:p>
            <a:r>
              <a:rPr lang="en-GB" sz="2000" dirty="0"/>
              <a:t>and noise.</a:t>
            </a:r>
          </a:p>
        </p:txBody>
      </p:sp>
      <p:sp>
        <p:nvSpPr>
          <p:cNvPr id="6" name="Rectangle 5"/>
          <p:cNvSpPr/>
          <p:nvPr/>
        </p:nvSpPr>
        <p:spPr>
          <a:xfrm>
            <a:off x="2135141" y="1408670"/>
            <a:ext cx="1589905" cy="24301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A good mix of Visual, Auditory and Kinaesthetic activities within each</a:t>
            </a:r>
          </a:p>
          <a:p>
            <a:r>
              <a:rPr lang="en-GB" sz="2000" dirty="0"/>
              <a:t>lesson.</a:t>
            </a:r>
          </a:p>
        </p:txBody>
      </p:sp>
      <p:sp>
        <p:nvSpPr>
          <p:cNvPr id="7" name="Rectangle 6"/>
          <p:cNvSpPr/>
          <p:nvPr/>
        </p:nvSpPr>
        <p:spPr>
          <a:xfrm>
            <a:off x="3866630" y="1408670"/>
            <a:ext cx="1589905" cy="24301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Dyslexic pupils sitting within easy eye contact of the teacher.</a:t>
            </a:r>
          </a:p>
        </p:txBody>
      </p:sp>
      <p:sp>
        <p:nvSpPr>
          <p:cNvPr id="8" name="Rectangle 7"/>
          <p:cNvSpPr/>
          <p:nvPr/>
        </p:nvSpPr>
        <p:spPr>
          <a:xfrm>
            <a:off x="5606357" y="1408670"/>
            <a:ext cx="1589905" cy="34187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Revisiting reading and spelling strategies at the start of each year and</a:t>
            </a:r>
          </a:p>
          <a:p>
            <a:r>
              <a:rPr lang="en-GB" sz="2000" dirty="0"/>
              <a:t>having these displayed for constant reference.</a:t>
            </a:r>
          </a:p>
        </p:txBody>
      </p:sp>
      <p:sp>
        <p:nvSpPr>
          <p:cNvPr id="9" name="Rectangle 8"/>
          <p:cNvSpPr/>
          <p:nvPr/>
        </p:nvSpPr>
        <p:spPr>
          <a:xfrm>
            <a:off x="7346084" y="1408670"/>
            <a:ext cx="1589905" cy="24301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Whiteboards with coloured markers to practise spellings and sentences.</a:t>
            </a:r>
          </a:p>
        </p:txBody>
      </p:sp>
      <p:sp>
        <p:nvSpPr>
          <p:cNvPr id="10" name="Rectangle 9"/>
          <p:cNvSpPr/>
          <p:nvPr/>
        </p:nvSpPr>
        <p:spPr>
          <a:xfrm>
            <a:off x="9085811" y="1408670"/>
            <a:ext cx="1589905" cy="18699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Using planning boards or writing frames.</a:t>
            </a:r>
          </a:p>
        </p:txBody>
      </p:sp>
      <p:sp>
        <p:nvSpPr>
          <p:cNvPr id="11" name="Rectangle 10"/>
          <p:cNvSpPr/>
          <p:nvPr/>
        </p:nvSpPr>
        <p:spPr>
          <a:xfrm>
            <a:off x="403651" y="4147751"/>
            <a:ext cx="1589905" cy="18699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Using ICT as a multi-sensory method of working.</a:t>
            </a:r>
          </a:p>
        </p:txBody>
      </p:sp>
      <p:sp>
        <p:nvSpPr>
          <p:cNvPr id="12" name="Rectangle 11"/>
          <p:cNvSpPr/>
          <p:nvPr/>
        </p:nvSpPr>
        <p:spPr>
          <a:xfrm>
            <a:off x="2143378" y="4164226"/>
            <a:ext cx="1589905" cy="18699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Giving children thinking and talking time.</a:t>
            </a:r>
          </a:p>
        </p:txBody>
      </p:sp>
      <p:sp>
        <p:nvSpPr>
          <p:cNvPr id="13" name="Rectangle 12"/>
          <p:cNvSpPr/>
          <p:nvPr/>
        </p:nvSpPr>
        <p:spPr>
          <a:xfrm>
            <a:off x="3866630" y="4164226"/>
            <a:ext cx="1589905" cy="23354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Using ‘buddies’ or ‘peer mentors’ to help with homework / organising.</a:t>
            </a:r>
          </a:p>
        </p:txBody>
      </p:sp>
      <p:sp>
        <p:nvSpPr>
          <p:cNvPr id="14" name="Rectangle 13"/>
          <p:cNvSpPr/>
          <p:nvPr/>
        </p:nvSpPr>
        <p:spPr>
          <a:xfrm>
            <a:off x="5606357" y="4935922"/>
            <a:ext cx="1589905" cy="18699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Colour photocopies / coloured wallets for use with white paper.</a:t>
            </a:r>
          </a:p>
        </p:txBody>
      </p:sp>
      <p:sp>
        <p:nvSpPr>
          <p:cNvPr id="15" name="Rounded Rectangular Callout 14"/>
          <p:cNvSpPr/>
          <p:nvPr/>
        </p:nvSpPr>
        <p:spPr>
          <a:xfrm>
            <a:off x="7346083" y="3987112"/>
            <a:ext cx="4442263" cy="2298357"/>
          </a:xfrm>
          <a:prstGeom prst="wedgeRoundRectCallout">
            <a:avLst>
              <a:gd name="adj1" fmla="val 52751"/>
              <a:gd name="adj2" fmla="val 64541"/>
              <a:gd name="adj3" fmla="val 16667"/>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 </a:t>
            </a:r>
            <a:r>
              <a:rPr lang="en-GB" sz="2400" dirty="0">
                <a:solidFill>
                  <a:schemeClr val="tx1"/>
                </a:solidFill>
              </a:rPr>
              <a:t>If they don’t learn the way we teach them, can</a:t>
            </a:r>
          </a:p>
          <a:p>
            <a:r>
              <a:rPr lang="en-GB" sz="2400" dirty="0">
                <a:solidFill>
                  <a:schemeClr val="tx1"/>
                </a:solidFill>
              </a:rPr>
              <a:t>we teach them the way they learn?</a:t>
            </a:r>
            <a:r>
              <a:rPr lang="en-GB" sz="2400" b="1" dirty="0">
                <a:solidFill>
                  <a:schemeClr val="tx1"/>
                </a:solidFill>
              </a:rPr>
              <a:t>”</a:t>
            </a:r>
          </a:p>
          <a:p>
            <a:r>
              <a:rPr lang="en-GB" sz="2400" dirty="0">
                <a:solidFill>
                  <a:schemeClr val="tx1"/>
                </a:solidFill>
              </a:rPr>
              <a:t>(Dr Harry </a:t>
            </a:r>
            <a:r>
              <a:rPr lang="en-GB" sz="2400" dirty="0" err="1">
                <a:solidFill>
                  <a:schemeClr val="tx1"/>
                </a:solidFill>
              </a:rPr>
              <a:t>Chasty</a:t>
            </a:r>
            <a:r>
              <a:rPr lang="en-GB" sz="2400" dirty="0">
                <a:solidFill>
                  <a:schemeClr val="tx1"/>
                </a:solidFill>
              </a:rPr>
              <a:t>)</a:t>
            </a:r>
          </a:p>
        </p:txBody>
      </p:sp>
    </p:spTree>
    <p:extLst>
      <p:ext uri="{BB962C8B-B14F-4D97-AF65-F5344CB8AC3E}">
        <p14:creationId xmlns:p14="http://schemas.microsoft.com/office/powerpoint/2010/main" val="1392343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1137</Words>
  <Application>Microsoft Office PowerPoint</Application>
  <PresentationFormat>Widescreen</PresentationFormat>
  <Paragraphs>78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Weaknesses</vt:lpstr>
      <vt:lpstr>Strengths</vt:lpstr>
      <vt:lpstr>PowerPoint Presentation</vt:lpstr>
      <vt:lpstr>How it feels to be dyslexic</vt:lpstr>
      <vt:lpstr>Common Misconceptions</vt:lpstr>
      <vt:lpstr>Common Misconceptions</vt:lpstr>
      <vt:lpstr>Strategies</vt:lpstr>
      <vt:lpstr>A Dyslexia-Friendly Environment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Dyslexia</dc:title>
  <dc:creator>Coates R, Ms (English)</dc:creator>
  <cp:lastModifiedBy>JFifielskaRozga</cp:lastModifiedBy>
  <cp:revision>12</cp:revision>
  <dcterms:created xsi:type="dcterms:W3CDTF">2017-09-25T10:44:06Z</dcterms:created>
  <dcterms:modified xsi:type="dcterms:W3CDTF">2022-01-21T00:04:28Z</dcterms:modified>
</cp:coreProperties>
</file>