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370" r:id="rId5"/>
    <p:sldId id="379" r:id="rId6"/>
    <p:sldId id="333" r:id="rId7"/>
    <p:sldId id="381" r:id="rId8"/>
    <p:sldId id="380" r:id="rId9"/>
    <p:sldId id="382" r:id="rId10"/>
    <p:sldId id="386" r:id="rId11"/>
    <p:sldId id="388" r:id="rId12"/>
    <p:sldId id="387" r:id="rId13"/>
    <p:sldId id="359" r:id="rId14"/>
    <p:sldId id="344" r:id="rId15"/>
    <p:sldId id="361" r:id="rId16"/>
    <p:sldId id="384" r:id="rId17"/>
    <p:sldId id="378" r:id="rId18"/>
  </p:sldIdLst>
  <p:sldSz cx="12192000" cy="6858000"/>
  <p:notesSz cx="6877050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CC00CC"/>
    <a:srgbClr val="9933FF"/>
    <a:srgbClr val="FF00FF"/>
    <a:srgbClr val="33CC33"/>
    <a:srgbClr val="FDF7D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8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5" d="100"/>
          <a:sy n="45" d="100"/>
        </p:scale>
        <p:origin x="2815" y="31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5409DD-7A7C-4022-8212-F070C52B9B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0055" cy="501879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6C414A-56F5-4B21-A357-C330D46EEC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95406" y="1"/>
            <a:ext cx="2980055" cy="501879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r">
              <a:defRPr sz="1200"/>
            </a:lvl1pPr>
          </a:lstStyle>
          <a:p>
            <a:fld id="{ED7AA86B-B1B3-49F7-A145-3C2B805AC02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60A67F-0AB9-4049-9402-CD2859E644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500960"/>
            <a:ext cx="2980055" cy="50187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63FD79-3201-4B76-B052-4E3112A73B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95406" y="9500960"/>
            <a:ext cx="2980055" cy="50187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r">
              <a:defRPr sz="1200"/>
            </a:lvl1pPr>
          </a:lstStyle>
          <a:p>
            <a:fld id="{C2209D06-F745-4E2B-9D8D-DA144CA15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698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80055" cy="501879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5406" y="1"/>
            <a:ext cx="2980055" cy="501879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r">
              <a:defRPr sz="1200"/>
            </a:lvl1pPr>
          </a:lstStyle>
          <a:p>
            <a:fld id="{59C2086F-91DF-4DA7-9BD1-690445DBF795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49363"/>
            <a:ext cx="6000750" cy="3376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476" tIns="47238" rIns="94476" bIns="472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705" y="4813866"/>
            <a:ext cx="5501640" cy="3938617"/>
          </a:xfrm>
          <a:prstGeom prst="rect">
            <a:avLst/>
          </a:prstGeom>
        </p:spPr>
        <p:txBody>
          <a:bodyPr vert="horz" lIns="94476" tIns="47238" rIns="94476" bIns="47238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500960"/>
            <a:ext cx="2980055" cy="50187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5406" y="9500960"/>
            <a:ext cx="2980055" cy="50187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r">
              <a:defRPr sz="1200"/>
            </a:lvl1pPr>
          </a:lstStyle>
          <a:p>
            <a:fld id="{895A6428-8A3A-4E82-91AF-1457FE73E2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68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LTM can be used to compensate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76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LTM can be used to compensate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964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 telephone number 07842 637491</a:t>
            </a:r>
          </a:p>
          <a:p>
            <a:r>
              <a:rPr lang="en-GB" dirty="0"/>
              <a:t>Average adult – 7 items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156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 telephone number 07842 637491</a:t>
            </a:r>
          </a:p>
          <a:p>
            <a:r>
              <a:rPr lang="en-GB" dirty="0"/>
              <a:t>Average adult – 7 items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858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CC discuss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3179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CC discuss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767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7837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274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A6428-8A3A-4E82-91AF-1457FE73E2E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74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489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93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57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656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467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618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48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25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6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029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161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7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A8EB9-F267-4479-BAC6-58D19A77ED8D}" type="datetimeFigureOut">
              <a:rPr lang="en-GB" smtClean="0"/>
              <a:t>10/05/2023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7C83C-8DF5-43A1-8EF5-9707248049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130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1.jpg"/><Relationship Id="rId7" Type="http://schemas.openxmlformats.org/officeDocument/2006/relationships/hyperlink" Target="https://www.pickpik.com/search?q=hand&amp;sort=aesthetic&amp;page=2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hyperlink" Target="https://pixabay.com/en/cat-animal-cat-s-eyes-eyes-pet-1285634/" TargetMode="External"/><Relationship Id="rId10" Type="http://schemas.openxmlformats.org/officeDocument/2006/relationships/hyperlink" Target="https://creativecommons.org/licenses/by/3.0/" TargetMode="External"/><Relationship Id="rId4" Type="http://schemas.openxmlformats.org/officeDocument/2006/relationships/image" Target="../media/image2.png"/><Relationship Id="rId9" Type="http://schemas.openxmlformats.org/officeDocument/2006/relationships/hyperlink" Target="https://stileex.xyz/poterie-malgach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hyperlink" Target="https://www.pexels.com/photo/stainless-steel-fork-39552/" TargetMode="External"/><Relationship Id="rId18" Type="http://schemas.openxmlformats.org/officeDocument/2006/relationships/image" Target="../media/image14.jpg"/><Relationship Id="rId3" Type="http://schemas.openxmlformats.org/officeDocument/2006/relationships/hyperlink" Target="https://www.pexels.com/photo/apple-fruit-healthy-food-39803/" TargetMode="External"/><Relationship Id="rId21" Type="http://schemas.openxmlformats.org/officeDocument/2006/relationships/image" Target="../media/image15.png"/><Relationship Id="rId7" Type="http://schemas.openxmlformats.org/officeDocument/2006/relationships/hyperlink" Target="https://www.publicdomainpictures.net/en/view-image.php?image=302511&amp;picture=airplane-flying" TargetMode="External"/><Relationship Id="rId12" Type="http://schemas.openxmlformats.org/officeDocument/2006/relationships/image" Target="../media/image11.jpeg"/><Relationship Id="rId17" Type="http://schemas.openxmlformats.org/officeDocument/2006/relationships/hyperlink" Target="https://hodges-model.blogspot.com/2020/04/inverse-care-law-at-social-cares-door.html" TargetMode="External"/><Relationship Id="rId2" Type="http://schemas.openxmlformats.org/officeDocument/2006/relationships/image" Target="../media/image6.jpg"/><Relationship Id="rId16" Type="http://schemas.openxmlformats.org/officeDocument/2006/relationships/image" Target="../media/image13.jpg"/><Relationship Id="rId20" Type="http://schemas.openxmlformats.org/officeDocument/2006/relationships/hyperlink" Target="https://creativecommons.org/licenses/by-sa/3.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g"/><Relationship Id="rId11" Type="http://schemas.openxmlformats.org/officeDocument/2006/relationships/hyperlink" Target="https://www.pexels.com/photo/red-rose-flower-658687/" TargetMode="External"/><Relationship Id="rId5" Type="http://schemas.openxmlformats.org/officeDocument/2006/relationships/hyperlink" Target="https://pixabay.com/en/duck-bird-water-water-bird-birds-1079453/" TargetMode="External"/><Relationship Id="rId15" Type="http://schemas.openxmlformats.org/officeDocument/2006/relationships/hyperlink" Target="https://www.publicdomainpictures.net/view-image.php?image=173260&amp;picture=tree" TargetMode="External"/><Relationship Id="rId10" Type="http://schemas.openxmlformats.org/officeDocument/2006/relationships/image" Target="../media/image10.jpg"/><Relationship Id="rId19" Type="http://schemas.openxmlformats.org/officeDocument/2006/relationships/hyperlink" Target="http://lifehacks.stackexchange.com/questions/2107/how-can-i-quickly-cool-a-water-bottle/2125" TargetMode="External"/><Relationship Id="rId4" Type="http://schemas.openxmlformats.org/officeDocument/2006/relationships/image" Target="../media/image7.jpg"/><Relationship Id="rId9" Type="http://schemas.openxmlformats.org/officeDocument/2006/relationships/hyperlink" Target="https://pxhere.com/en/photo/499402" TargetMode="External"/><Relationship Id="rId14" Type="http://schemas.openxmlformats.org/officeDocument/2006/relationships/image" Target="../media/image12.jpg"/><Relationship Id="rId22" Type="http://schemas.openxmlformats.org/officeDocument/2006/relationships/hyperlink" Target="https://pixabay.com/en/iphone-phone-smartphone-mobile-2464968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hyperlink" Target="https://www.pexels.com/photo/stainless-steel-fork-39552/" TargetMode="External"/><Relationship Id="rId18" Type="http://schemas.openxmlformats.org/officeDocument/2006/relationships/image" Target="../media/image14.jpg"/><Relationship Id="rId3" Type="http://schemas.openxmlformats.org/officeDocument/2006/relationships/hyperlink" Target="https://www.pexels.com/photo/apple-fruit-healthy-food-39803/" TargetMode="External"/><Relationship Id="rId21" Type="http://schemas.openxmlformats.org/officeDocument/2006/relationships/image" Target="../media/image15.png"/><Relationship Id="rId7" Type="http://schemas.openxmlformats.org/officeDocument/2006/relationships/hyperlink" Target="https://www.publicdomainpictures.net/en/view-image.php?image=302511&amp;picture=airplane-flying" TargetMode="External"/><Relationship Id="rId12" Type="http://schemas.openxmlformats.org/officeDocument/2006/relationships/image" Target="../media/image11.jpeg"/><Relationship Id="rId17" Type="http://schemas.openxmlformats.org/officeDocument/2006/relationships/hyperlink" Target="https://hodges-model.blogspot.com/2020/04/inverse-care-law-at-social-cares-door.html" TargetMode="External"/><Relationship Id="rId2" Type="http://schemas.openxmlformats.org/officeDocument/2006/relationships/image" Target="../media/image6.jpg"/><Relationship Id="rId16" Type="http://schemas.openxmlformats.org/officeDocument/2006/relationships/image" Target="../media/image13.jpg"/><Relationship Id="rId20" Type="http://schemas.openxmlformats.org/officeDocument/2006/relationships/hyperlink" Target="https://creativecommons.org/licenses/by-sa/3.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g"/><Relationship Id="rId11" Type="http://schemas.openxmlformats.org/officeDocument/2006/relationships/hyperlink" Target="https://www.pexels.com/photo/red-rose-flower-658687/" TargetMode="External"/><Relationship Id="rId5" Type="http://schemas.openxmlformats.org/officeDocument/2006/relationships/hyperlink" Target="https://pixabay.com/en/duck-bird-water-water-bird-birds-1079453/" TargetMode="External"/><Relationship Id="rId15" Type="http://schemas.openxmlformats.org/officeDocument/2006/relationships/hyperlink" Target="https://www.publicdomainpictures.net/view-image.php?image=173260&amp;picture=tree" TargetMode="External"/><Relationship Id="rId10" Type="http://schemas.openxmlformats.org/officeDocument/2006/relationships/image" Target="../media/image10.jpg"/><Relationship Id="rId19" Type="http://schemas.openxmlformats.org/officeDocument/2006/relationships/hyperlink" Target="http://lifehacks.stackexchange.com/questions/2107/how-can-i-quickly-cool-a-water-bottle/2125" TargetMode="External"/><Relationship Id="rId4" Type="http://schemas.openxmlformats.org/officeDocument/2006/relationships/image" Target="../media/image7.jpg"/><Relationship Id="rId9" Type="http://schemas.openxmlformats.org/officeDocument/2006/relationships/hyperlink" Target="https://pxhere.com/en/photo/499402" TargetMode="External"/><Relationship Id="rId14" Type="http://schemas.openxmlformats.org/officeDocument/2006/relationships/image" Target="../media/image12.jpg"/><Relationship Id="rId22" Type="http://schemas.openxmlformats.org/officeDocument/2006/relationships/hyperlink" Target="https://pixabay.com/en/iphone-phone-smartphone-mobile-2464968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hyperlink" Target="https://www.pexels.com/photo/stainless-steel-fork-39552/" TargetMode="External"/><Relationship Id="rId18" Type="http://schemas.openxmlformats.org/officeDocument/2006/relationships/image" Target="../media/image14.jpg"/><Relationship Id="rId3" Type="http://schemas.openxmlformats.org/officeDocument/2006/relationships/hyperlink" Target="https://www.pexels.com/photo/apple-fruit-healthy-food-39803/" TargetMode="External"/><Relationship Id="rId21" Type="http://schemas.openxmlformats.org/officeDocument/2006/relationships/image" Target="../media/image15.png"/><Relationship Id="rId7" Type="http://schemas.openxmlformats.org/officeDocument/2006/relationships/hyperlink" Target="https://www.publicdomainpictures.net/en/view-image.php?image=302511&amp;picture=airplane-flying" TargetMode="External"/><Relationship Id="rId12" Type="http://schemas.openxmlformats.org/officeDocument/2006/relationships/image" Target="../media/image11.jpeg"/><Relationship Id="rId17" Type="http://schemas.openxmlformats.org/officeDocument/2006/relationships/hyperlink" Target="https://hodges-model.blogspot.com/2020/04/inverse-care-law-at-social-cares-door.html" TargetMode="External"/><Relationship Id="rId2" Type="http://schemas.openxmlformats.org/officeDocument/2006/relationships/image" Target="../media/image6.jpg"/><Relationship Id="rId16" Type="http://schemas.openxmlformats.org/officeDocument/2006/relationships/image" Target="../media/image13.jpg"/><Relationship Id="rId20" Type="http://schemas.openxmlformats.org/officeDocument/2006/relationships/hyperlink" Target="https://creativecommons.org/licenses/by-sa/3.0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g"/><Relationship Id="rId11" Type="http://schemas.openxmlformats.org/officeDocument/2006/relationships/hyperlink" Target="https://www.pexels.com/photo/red-rose-flower-658687/" TargetMode="External"/><Relationship Id="rId5" Type="http://schemas.openxmlformats.org/officeDocument/2006/relationships/hyperlink" Target="https://pixabay.com/en/duck-bird-water-water-bird-birds-1079453/" TargetMode="External"/><Relationship Id="rId15" Type="http://schemas.openxmlformats.org/officeDocument/2006/relationships/hyperlink" Target="https://www.publicdomainpictures.net/view-image.php?image=173260&amp;picture=tree" TargetMode="External"/><Relationship Id="rId10" Type="http://schemas.openxmlformats.org/officeDocument/2006/relationships/image" Target="../media/image10.jpg"/><Relationship Id="rId19" Type="http://schemas.openxmlformats.org/officeDocument/2006/relationships/hyperlink" Target="http://lifehacks.stackexchange.com/questions/2107/how-can-i-quickly-cool-a-water-bottle/2125" TargetMode="External"/><Relationship Id="rId4" Type="http://schemas.openxmlformats.org/officeDocument/2006/relationships/image" Target="../media/image7.jpg"/><Relationship Id="rId9" Type="http://schemas.openxmlformats.org/officeDocument/2006/relationships/hyperlink" Target="https://pxhere.com/en/photo/499402" TargetMode="External"/><Relationship Id="rId14" Type="http://schemas.openxmlformats.org/officeDocument/2006/relationships/image" Target="../media/image12.jpg"/><Relationship Id="rId22" Type="http://schemas.openxmlformats.org/officeDocument/2006/relationships/hyperlink" Target="https://pixabay.com/en/iphone-phone-smartphone-mobile-2464968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hyperlink" Target="https://pixabay.com/en/pancake-face-breakfast-brunch-food-767567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hyperlink" Target="https://commons.wikimedia.org/wiki/File:Birthday_candles.jpg" TargetMode="Externa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s://www.pickpik.com/search?q=hand&amp;sort=aesthetic&amp;page=2" TargetMode="Externa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hyperlink" Target="https://www.pickpik.com/search?q=hand&amp;sort=aesthetic&amp;page=2" TargetMode="Externa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067333" y="6599255"/>
            <a:ext cx="1977687" cy="2218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91DCB9-5C4D-4BFE-B433-B7254792C1DC}"/>
              </a:ext>
            </a:extLst>
          </p:cNvPr>
          <p:cNvSpPr txBox="1"/>
          <p:nvPr/>
        </p:nvSpPr>
        <p:spPr>
          <a:xfrm>
            <a:off x="10124659" y="6325444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  <a:endParaRPr lang="en-GB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4C3C27-D75A-4EF5-B737-D1D26F755C99}"/>
              </a:ext>
            </a:extLst>
          </p:cNvPr>
          <p:cNvSpPr/>
          <p:nvPr/>
        </p:nvSpPr>
        <p:spPr>
          <a:xfrm>
            <a:off x="1992172" y="1074368"/>
            <a:ext cx="84561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small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Memory – information and strategies</a:t>
            </a:r>
            <a:endParaRPr kumimoji="0" lang="en-GB" sz="3600" b="0" i="0" u="none" strike="noStrike" kern="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ECC8FD-430D-4E7C-B122-8625BD48C49A}"/>
              </a:ext>
            </a:extLst>
          </p:cNvPr>
          <p:cNvSpPr/>
          <p:nvPr/>
        </p:nvSpPr>
        <p:spPr>
          <a:xfrm>
            <a:off x="808960" y="1901397"/>
            <a:ext cx="1057407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3600" dirty="0"/>
          </a:p>
          <a:p>
            <a:pPr algn="ctr"/>
            <a:r>
              <a:rPr lang="en-GB" sz="3600" dirty="0"/>
              <a:t>Stratford School</a:t>
            </a:r>
          </a:p>
          <a:p>
            <a:pPr algn="ctr"/>
            <a:r>
              <a:rPr lang="en-GB" sz="3600" dirty="0"/>
              <a:t>Information for Pupils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10.05.23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585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067333" y="6599255"/>
            <a:ext cx="1977687" cy="22182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91DCB9-5C4D-4BFE-B433-B7254792C1DC}"/>
              </a:ext>
            </a:extLst>
          </p:cNvPr>
          <p:cNvSpPr txBox="1"/>
          <p:nvPr/>
        </p:nvSpPr>
        <p:spPr>
          <a:xfrm>
            <a:off x="10124659" y="6325444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  <a:endParaRPr lang="en-GB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B4C3C27-D75A-4EF5-B737-D1D26F755C99}"/>
              </a:ext>
            </a:extLst>
          </p:cNvPr>
          <p:cNvSpPr/>
          <p:nvPr/>
        </p:nvSpPr>
        <p:spPr>
          <a:xfrm>
            <a:off x="1121230" y="1034144"/>
            <a:ext cx="6198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small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How do you remember?</a:t>
            </a:r>
            <a:endParaRPr kumimoji="0" lang="en-GB" sz="3600" b="0" i="0" u="none" strike="noStrike" kern="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</a:endParaRPr>
          </a:p>
        </p:txBody>
      </p:sp>
      <p:pic>
        <p:nvPicPr>
          <p:cNvPr id="7" name="Picture 6" descr="A close up of a cat's eyes&#10;&#10;Description automatically generated">
            <a:extLst>
              <a:ext uri="{FF2B5EF4-FFF2-40B4-BE49-F238E27FC236}">
                <a16:creationId xmlns:a16="http://schemas.microsoft.com/office/drawing/2014/main" id="{2781302F-A178-75B6-114F-016908E588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251857" y="2222727"/>
            <a:ext cx="4225391" cy="2654074"/>
          </a:xfrm>
          <a:prstGeom prst="rect">
            <a:avLst/>
          </a:prstGeom>
        </p:spPr>
      </p:pic>
      <p:pic>
        <p:nvPicPr>
          <p:cNvPr id="11" name="Picture 10" descr="The back of a dog's head&#10;&#10;Description automatically generated with medium confidence">
            <a:extLst>
              <a:ext uri="{FF2B5EF4-FFF2-40B4-BE49-F238E27FC236}">
                <a16:creationId xmlns:a16="http://schemas.microsoft.com/office/drawing/2014/main" id="{E0DA6923-17C0-65E7-5C90-39BD8EEE55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6543676" y="692264"/>
            <a:ext cx="4286250" cy="2857500"/>
          </a:xfrm>
          <a:prstGeom prst="rect">
            <a:avLst/>
          </a:prstGeom>
        </p:spPr>
      </p:pic>
      <p:pic>
        <p:nvPicPr>
          <p:cNvPr id="13" name="Picture 12" descr="A picture containing wheel, transport, potter's wheel, clay&#10;&#10;Description automatically generated">
            <a:extLst>
              <a:ext uri="{FF2B5EF4-FFF2-40B4-BE49-F238E27FC236}">
                <a16:creationId xmlns:a16="http://schemas.microsoft.com/office/drawing/2014/main" id="{9D60CF97-FDF2-50B4-BC74-50D3F898D9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803572" y="3880500"/>
            <a:ext cx="3588508" cy="230462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BFCC3CE-E621-D5FA-2489-4C6CB26B4BE3}"/>
              </a:ext>
            </a:extLst>
          </p:cNvPr>
          <p:cNvSpPr txBox="1"/>
          <p:nvPr/>
        </p:nvSpPr>
        <p:spPr>
          <a:xfrm>
            <a:off x="6543676" y="8175617"/>
            <a:ext cx="2461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s://stileex.xyz/poterie-malgache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/3.0/"/>
              </a:rPr>
              <a:t>CC BY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51158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842B2-8032-4885-A8DC-113A7C7F21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3530" y="335666"/>
            <a:ext cx="9144000" cy="594683"/>
          </a:xfrm>
        </p:spPr>
        <p:txBody>
          <a:bodyPr>
            <a:normAutofit fontScale="90000"/>
          </a:bodyPr>
          <a:lstStyle/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3600" b="1" kern="0" cap="small" dirty="0">
                <a:solidFill>
                  <a:srgbClr val="4E5B6F"/>
                </a:solidFill>
                <a:latin typeface="Arial" charset="0"/>
              </a:rPr>
              <a:t>Short Term Verbal Memory</a:t>
            </a:r>
            <a:endParaRPr lang="en-GB" sz="36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619519-1493-4BBC-BED5-B562492DD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5074" y="986198"/>
            <a:ext cx="9861630" cy="5058136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This is your memory of what you have heard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It only lasts for a few seconds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If you don’t do something about it, it is gone and you can’t get it back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It will be harder to learn sequences such as times tables, the alphabet, spellings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It will be harder to remember instructions and explanations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It will be harder to copy from the board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There are likely to be difficulties with organisation; things will be easily lost, homework forgotten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2EAE9A-818A-4891-80A1-A4182EA2F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0227" y="5263116"/>
            <a:ext cx="2248604" cy="12592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C61AC6-2798-4843-98EE-0EEBDAAAC3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609A2F-9EEF-48E2-88AF-4CF5EE06604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132982" y="6581437"/>
            <a:ext cx="1977687" cy="2218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27D57-DC72-4FB0-A7EE-E0F5FD267E24}"/>
              </a:ext>
            </a:extLst>
          </p:cNvPr>
          <p:cNvSpPr txBox="1"/>
          <p:nvPr/>
        </p:nvSpPr>
        <p:spPr>
          <a:xfrm>
            <a:off x="10101238" y="6173161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</a:p>
        </p:txBody>
      </p:sp>
    </p:spTree>
    <p:extLst>
      <p:ext uri="{BB962C8B-B14F-4D97-AF65-F5344CB8AC3E}">
        <p14:creationId xmlns:p14="http://schemas.microsoft.com/office/powerpoint/2010/main" val="2982742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D2F82-4163-8A97-802E-091D4FAC1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86" y="816429"/>
            <a:ext cx="10658702" cy="50446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000" dirty="0">
                <a:solidFill>
                  <a:srgbClr val="3333FF"/>
                </a:solidFill>
              </a:rPr>
              <a:t>Activity:</a:t>
            </a:r>
          </a:p>
          <a:p>
            <a:pPr marL="0" indent="0" algn="ctr">
              <a:buNone/>
            </a:pPr>
            <a:r>
              <a:rPr lang="en-GB" sz="4000" dirty="0">
                <a:solidFill>
                  <a:srgbClr val="3333FF"/>
                </a:solidFill>
              </a:rPr>
              <a:t>Remembering a list of spoken items.</a:t>
            </a:r>
          </a:p>
        </p:txBody>
      </p:sp>
    </p:spTree>
    <p:extLst>
      <p:ext uri="{BB962C8B-B14F-4D97-AF65-F5344CB8AC3E}">
        <p14:creationId xmlns:p14="http://schemas.microsoft.com/office/powerpoint/2010/main" val="3830829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842B2-8032-4885-A8DC-113A7C7F21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3530" y="335666"/>
            <a:ext cx="9144000" cy="594683"/>
          </a:xfrm>
        </p:spPr>
        <p:txBody>
          <a:bodyPr>
            <a:normAutofit fontScale="90000"/>
          </a:bodyPr>
          <a:lstStyle/>
          <a:p>
            <a:pPr lvl="0" algn="l"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3600" b="1" kern="0" cap="small" dirty="0">
                <a:solidFill>
                  <a:srgbClr val="4E5B6F"/>
                </a:solidFill>
                <a:latin typeface="Arial" charset="0"/>
              </a:rPr>
              <a:t>Short Term Visual Memory</a:t>
            </a:r>
            <a:endParaRPr lang="en-GB" sz="36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619519-1493-4BBC-BED5-B562492DD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5074" y="986198"/>
            <a:ext cx="9861630" cy="5058136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This is your memory of what you have seen (shape, orientation, other visual features and patterns of movement)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It only lasts for a few seconds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If you don’t do something about it, it is gone and you can’t get it back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It will be harder to recall spellings, and words when reading.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You might not realise that spellings are not correct.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It will be harder to copy information from the board or from a book.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dirty="0"/>
              <a:t>You may not remember some in maths.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C61AC6-2798-4843-98EE-0EEBDAAAC3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6609A2F-9EEF-48E2-88AF-4CF5EE0660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132982" y="6581437"/>
            <a:ext cx="1977687" cy="2218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DC27D57-DC72-4FB0-A7EE-E0F5FD267E24}"/>
              </a:ext>
            </a:extLst>
          </p:cNvPr>
          <p:cNvSpPr txBox="1"/>
          <p:nvPr/>
        </p:nvSpPr>
        <p:spPr>
          <a:xfrm>
            <a:off x="10101238" y="6173161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</a:p>
        </p:txBody>
      </p:sp>
    </p:spTree>
    <p:extLst>
      <p:ext uri="{BB962C8B-B14F-4D97-AF65-F5344CB8AC3E}">
        <p14:creationId xmlns:p14="http://schemas.microsoft.com/office/powerpoint/2010/main" val="4137118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D2F82-4163-8A97-802E-091D4FAC1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86" y="816429"/>
            <a:ext cx="10658702" cy="504462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Activity:</a:t>
            </a:r>
          </a:p>
          <a:p>
            <a:pPr marL="0" indent="0">
              <a:buNone/>
            </a:pPr>
            <a:r>
              <a:rPr lang="en-GB" dirty="0"/>
              <a:t>Remembering visual items.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red apple with water drops on it&#10;&#10;Description automatically generated with medium confidence">
            <a:extLst>
              <a:ext uri="{FF2B5EF4-FFF2-40B4-BE49-F238E27FC236}">
                <a16:creationId xmlns:a16="http://schemas.microsoft.com/office/drawing/2014/main" id="{81F534A0-A238-B162-3949-CE573CCEF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5822" y="2198913"/>
            <a:ext cx="2465294" cy="1632857"/>
          </a:xfrm>
          <a:prstGeom prst="rect">
            <a:avLst/>
          </a:prstGeom>
        </p:spPr>
      </p:pic>
      <p:pic>
        <p:nvPicPr>
          <p:cNvPr id="6" name="Picture 5" descr="A duck swimming in the water&#10;&#10;Description automatically generated with medium confidence">
            <a:extLst>
              <a:ext uri="{FF2B5EF4-FFF2-40B4-BE49-F238E27FC236}">
                <a16:creationId xmlns:a16="http://schemas.microsoft.com/office/drawing/2014/main" id="{E064FB94-5F24-B30B-EBCA-A1EA18CF7B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662280" y="2491771"/>
            <a:ext cx="2024744" cy="1349829"/>
          </a:xfrm>
          <a:prstGeom prst="rect">
            <a:avLst/>
          </a:prstGeom>
        </p:spPr>
      </p:pic>
      <p:pic>
        <p:nvPicPr>
          <p:cNvPr id="8" name="Picture 7" descr="A large airplane flying in the sky&#10;&#10;Description automatically generated with low confidence">
            <a:extLst>
              <a:ext uri="{FF2B5EF4-FFF2-40B4-BE49-F238E27FC236}">
                <a16:creationId xmlns:a16="http://schemas.microsoft.com/office/drawing/2014/main" id="{2D374233-5C4B-5746-EDCA-82B9770BB6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894769" y="553061"/>
            <a:ext cx="2345718" cy="1563812"/>
          </a:xfrm>
          <a:prstGeom prst="rect">
            <a:avLst/>
          </a:prstGeom>
        </p:spPr>
      </p:pic>
      <p:pic>
        <p:nvPicPr>
          <p:cNvPr id="10" name="Picture 9" descr="A picture containing wheel, land vehicle, transport, vehicle&#10;&#10;Description automatically generated">
            <a:extLst>
              <a:ext uri="{FF2B5EF4-FFF2-40B4-BE49-F238E27FC236}">
                <a16:creationId xmlns:a16="http://schemas.microsoft.com/office/drawing/2014/main" id="{176C9863-5C4B-D7EE-3B43-99B81FD9FF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78705" y="4511088"/>
            <a:ext cx="2570038" cy="1444077"/>
          </a:xfrm>
          <a:prstGeom prst="rect">
            <a:avLst/>
          </a:prstGeom>
        </p:spPr>
      </p:pic>
      <p:pic>
        <p:nvPicPr>
          <p:cNvPr id="12" name="Picture 11" descr="A close up of a rose&#10;&#10;Description automatically generated with medium confidence">
            <a:extLst>
              <a:ext uri="{FF2B5EF4-FFF2-40B4-BE49-F238E27FC236}">
                <a16:creationId xmlns:a16="http://schemas.microsoft.com/office/drawing/2014/main" id="{F6AF535F-B9AF-8B5B-DCB2-CCFD8AC6E8D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211375" y="459459"/>
            <a:ext cx="2204127" cy="1763487"/>
          </a:xfrm>
          <a:prstGeom prst="rect">
            <a:avLst/>
          </a:prstGeom>
        </p:spPr>
      </p:pic>
      <p:pic>
        <p:nvPicPr>
          <p:cNvPr id="17" name="Picture 16" descr="A fork on a white surface&#10;&#10;Description automatically generated with low confidence">
            <a:extLst>
              <a:ext uri="{FF2B5EF4-FFF2-40B4-BE49-F238E27FC236}">
                <a16:creationId xmlns:a16="http://schemas.microsoft.com/office/drawing/2014/main" id="{7EE11D4F-7BA6-C550-6CDC-2B9DC91CBEB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938152" y="4645024"/>
            <a:ext cx="2174461" cy="1444077"/>
          </a:xfrm>
          <a:prstGeom prst="rect">
            <a:avLst/>
          </a:prstGeom>
        </p:spPr>
      </p:pic>
      <p:pic>
        <p:nvPicPr>
          <p:cNvPr id="19" name="Picture 18" descr="A tree with green leaves&#10;&#10;Description automatically generated with medium confidence">
            <a:extLst>
              <a:ext uri="{FF2B5EF4-FFF2-40B4-BE49-F238E27FC236}">
                <a16:creationId xmlns:a16="http://schemas.microsoft.com/office/drawing/2014/main" id="{93A15EB8-038E-7AC3-22C5-4A09215DF5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6215690" y="2491771"/>
            <a:ext cx="2466629" cy="1632857"/>
          </a:xfrm>
          <a:prstGeom prst="rect">
            <a:avLst/>
          </a:prstGeom>
        </p:spPr>
      </p:pic>
      <p:pic>
        <p:nvPicPr>
          <p:cNvPr id="21" name="Picture 20" descr="A red door with glass panels&#10;&#10;Description automatically generated with low confidence">
            <a:extLst>
              <a:ext uri="{FF2B5EF4-FFF2-40B4-BE49-F238E27FC236}">
                <a16:creationId xmlns:a16="http://schemas.microsoft.com/office/drawing/2014/main" id="{286FC222-6AFD-C605-2188-BD3DE674F66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9537892" y="2650671"/>
            <a:ext cx="1386807" cy="2079171"/>
          </a:xfrm>
          <a:prstGeom prst="rect">
            <a:avLst/>
          </a:prstGeom>
        </p:spPr>
      </p:pic>
      <p:pic>
        <p:nvPicPr>
          <p:cNvPr id="24" name="Picture 23" descr="A plastic bottle of water&#10;&#10;Description automatically generated with low confidence">
            <a:extLst>
              <a:ext uri="{FF2B5EF4-FFF2-40B4-BE49-F238E27FC236}">
                <a16:creationId xmlns:a16="http://schemas.microsoft.com/office/drawing/2014/main" id="{7D661919-A529-14F4-F7D9-F5A098E07F8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6706029" y="4645024"/>
            <a:ext cx="1881482" cy="190500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0B46BCD-57EB-9664-75E9-4B155DC4FB9D}"/>
              </a:ext>
            </a:extLst>
          </p:cNvPr>
          <p:cNvSpPr txBox="1"/>
          <p:nvPr/>
        </p:nvSpPr>
        <p:spPr>
          <a:xfrm>
            <a:off x="2709334" y="7024712"/>
            <a:ext cx="13868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9" tooltip="http://lifehacks.stackexchange.com/questions/2107/how-can-i-quickly-cool-a-water-bottle/2125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20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27" name="Picture 26" descr="A picture containing gadget, electronic device, portable communications device, communication device&#10;&#10;Description automatically generated">
            <a:extLst>
              <a:ext uri="{FF2B5EF4-FFF2-40B4-BE49-F238E27FC236}">
                <a16:creationId xmlns:a16="http://schemas.microsoft.com/office/drawing/2014/main" id="{AA85DF04-E991-DF55-7391-D476057ADD3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2"/>
              </a:ext>
            </a:extLst>
          </a:blip>
          <a:stretch>
            <a:fillRect/>
          </a:stretch>
        </p:blipFill>
        <p:spPr>
          <a:xfrm>
            <a:off x="9078702" y="4984750"/>
            <a:ext cx="23368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194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D2F82-4163-8A97-802E-091D4FAC1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86" y="816429"/>
            <a:ext cx="10658702" cy="504462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Activity:</a:t>
            </a:r>
          </a:p>
          <a:p>
            <a:pPr marL="0" indent="0">
              <a:buNone/>
            </a:pPr>
            <a:r>
              <a:rPr lang="en-GB" dirty="0"/>
              <a:t>Remembering visual items.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red apple with water drops on it&#10;&#10;Description automatically generated with medium confidence">
            <a:extLst>
              <a:ext uri="{FF2B5EF4-FFF2-40B4-BE49-F238E27FC236}">
                <a16:creationId xmlns:a16="http://schemas.microsoft.com/office/drawing/2014/main" id="{81F534A0-A238-B162-3949-CE573CCEF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5822" y="2198913"/>
            <a:ext cx="2465294" cy="1632857"/>
          </a:xfrm>
          <a:prstGeom prst="rect">
            <a:avLst/>
          </a:prstGeom>
        </p:spPr>
      </p:pic>
      <p:pic>
        <p:nvPicPr>
          <p:cNvPr id="6" name="Picture 5" descr="A duck swimming in the water&#10;&#10;Description automatically generated with medium confidence">
            <a:extLst>
              <a:ext uri="{FF2B5EF4-FFF2-40B4-BE49-F238E27FC236}">
                <a16:creationId xmlns:a16="http://schemas.microsoft.com/office/drawing/2014/main" id="{E064FB94-5F24-B30B-EBCA-A1EA18CF7B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662280" y="2491771"/>
            <a:ext cx="2024744" cy="1349829"/>
          </a:xfrm>
          <a:prstGeom prst="rect">
            <a:avLst/>
          </a:prstGeom>
        </p:spPr>
      </p:pic>
      <p:pic>
        <p:nvPicPr>
          <p:cNvPr id="8" name="Picture 7" descr="A large airplane flying in the sky&#10;&#10;Description automatically generated with low confidence">
            <a:extLst>
              <a:ext uri="{FF2B5EF4-FFF2-40B4-BE49-F238E27FC236}">
                <a16:creationId xmlns:a16="http://schemas.microsoft.com/office/drawing/2014/main" id="{2D374233-5C4B-5746-EDCA-82B9770BB6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894769" y="553061"/>
            <a:ext cx="2345718" cy="1563812"/>
          </a:xfrm>
          <a:prstGeom prst="rect">
            <a:avLst/>
          </a:prstGeom>
        </p:spPr>
      </p:pic>
      <p:pic>
        <p:nvPicPr>
          <p:cNvPr id="10" name="Picture 9" descr="A picture containing wheel, land vehicle, transport, vehicle&#10;&#10;Description automatically generated">
            <a:extLst>
              <a:ext uri="{FF2B5EF4-FFF2-40B4-BE49-F238E27FC236}">
                <a16:creationId xmlns:a16="http://schemas.microsoft.com/office/drawing/2014/main" id="{176C9863-5C4B-D7EE-3B43-99B81FD9FF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78705" y="4511088"/>
            <a:ext cx="2570038" cy="1444077"/>
          </a:xfrm>
          <a:prstGeom prst="rect">
            <a:avLst/>
          </a:prstGeom>
        </p:spPr>
      </p:pic>
      <p:pic>
        <p:nvPicPr>
          <p:cNvPr id="12" name="Picture 11" descr="A close up of a rose&#10;&#10;Description automatically generated with medium confidence">
            <a:extLst>
              <a:ext uri="{FF2B5EF4-FFF2-40B4-BE49-F238E27FC236}">
                <a16:creationId xmlns:a16="http://schemas.microsoft.com/office/drawing/2014/main" id="{F6AF535F-B9AF-8B5B-DCB2-CCFD8AC6E8D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211375" y="459459"/>
            <a:ext cx="2204127" cy="1763487"/>
          </a:xfrm>
          <a:prstGeom prst="rect">
            <a:avLst/>
          </a:prstGeom>
        </p:spPr>
      </p:pic>
      <p:pic>
        <p:nvPicPr>
          <p:cNvPr id="17" name="Picture 16" descr="A fork on a white surface&#10;&#10;Description automatically generated with low confidence">
            <a:extLst>
              <a:ext uri="{FF2B5EF4-FFF2-40B4-BE49-F238E27FC236}">
                <a16:creationId xmlns:a16="http://schemas.microsoft.com/office/drawing/2014/main" id="{7EE11D4F-7BA6-C550-6CDC-2B9DC91CBEB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938152" y="4645024"/>
            <a:ext cx="2174461" cy="1444077"/>
          </a:xfrm>
          <a:prstGeom prst="rect">
            <a:avLst/>
          </a:prstGeom>
        </p:spPr>
      </p:pic>
      <p:pic>
        <p:nvPicPr>
          <p:cNvPr id="19" name="Picture 18" descr="A tree with green leaves&#10;&#10;Description automatically generated with medium confidence">
            <a:extLst>
              <a:ext uri="{FF2B5EF4-FFF2-40B4-BE49-F238E27FC236}">
                <a16:creationId xmlns:a16="http://schemas.microsoft.com/office/drawing/2014/main" id="{93A15EB8-038E-7AC3-22C5-4A09215DF5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6215690" y="2491771"/>
            <a:ext cx="2466629" cy="1632857"/>
          </a:xfrm>
          <a:prstGeom prst="rect">
            <a:avLst/>
          </a:prstGeom>
        </p:spPr>
      </p:pic>
      <p:pic>
        <p:nvPicPr>
          <p:cNvPr id="21" name="Picture 20" descr="A red door with glass panels&#10;&#10;Description automatically generated with low confidence">
            <a:extLst>
              <a:ext uri="{FF2B5EF4-FFF2-40B4-BE49-F238E27FC236}">
                <a16:creationId xmlns:a16="http://schemas.microsoft.com/office/drawing/2014/main" id="{286FC222-6AFD-C605-2188-BD3DE674F66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9537892" y="2650671"/>
            <a:ext cx="1386807" cy="2079171"/>
          </a:xfrm>
          <a:prstGeom prst="rect">
            <a:avLst/>
          </a:prstGeom>
        </p:spPr>
      </p:pic>
      <p:pic>
        <p:nvPicPr>
          <p:cNvPr id="24" name="Picture 23" descr="A plastic bottle of water&#10;&#10;Description automatically generated with low confidence">
            <a:extLst>
              <a:ext uri="{FF2B5EF4-FFF2-40B4-BE49-F238E27FC236}">
                <a16:creationId xmlns:a16="http://schemas.microsoft.com/office/drawing/2014/main" id="{7D661919-A529-14F4-F7D9-F5A098E07F8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6706029" y="4645024"/>
            <a:ext cx="1881482" cy="190500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0B46BCD-57EB-9664-75E9-4B155DC4FB9D}"/>
              </a:ext>
            </a:extLst>
          </p:cNvPr>
          <p:cNvSpPr txBox="1"/>
          <p:nvPr/>
        </p:nvSpPr>
        <p:spPr>
          <a:xfrm>
            <a:off x="2709334" y="7024712"/>
            <a:ext cx="13868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9" tooltip="http://lifehacks.stackexchange.com/questions/2107/how-can-i-quickly-cool-a-water-bottle/2125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20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27" name="Picture 26" descr="A picture containing gadget, electronic device, portable communications device, communication device&#10;&#10;Description automatically generated">
            <a:extLst>
              <a:ext uri="{FF2B5EF4-FFF2-40B4-BE49-F238E27FC236}">
                <a16:creationId xmlns:a16="http://schemas.microsoft.com/office/drawing/2014/main" id="{AA85DF04-E991-DF55-7391-D476057ADD3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2"/>
              </a:ext>
            </a:extLst>
          </a:blip>
          <a:stretch>
            <a:fillRect/>
          </a:stretch>
        </p:blipFill>
        <p:spPr>
          <a:xfrm>
            <a:off x="9078702" y="4984750"/>
            <a:ext cx="23368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737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14A4B-8AFE-A4F5-00B4-3B5CE0D1B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09A16-529A-89D5-FE8F-D430D1DEF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FD198-6411-F359-AAE4-FD92E784B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333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D2F82-4163-8A97-802E-091D4FAC1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686" y="816429"/>
            <a:ext cx="10658702" cy="504462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Activity:</a:t>
            </a:r>
          </a:p>
          <a:p>
            <a:pPr marL="0" indent="0">
              <a:buNone/>
            </a:pPr>
            <a:r>
              <a:rPr lang="en-GB" dirty="0"/>
              <a:t>Remembering visual items.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red apple with water drops on it&#10;&#10;Description automatically generated with medium confidence">
            <a:extLst>
              <a:ext uri="{FF2B5EF4-FFF2-40B4-BE49-F238E27FC236}">
                <a16:creationId xmlns:a16="http://schemas.microsoft.com/office/drawing/2014/main" id="{81F534A0-A238-B162-3949-CE573CCEF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5822" y="2198913"/>
            <a:ext cx="2465294" cy="1632857"/>
          </a:xfrm>
          <a:prstGeom prst="rect">
            <a:avLst/>
          </a:prstGeom>
        </p:spPr>
      </p:pic>
      <p:pic>
        <p:nvPicPr>
          <p:cNvPr id="6" name="Picture 5" descr="A duck swimming in the water&#10;&#10;Description automatically generated with medium confidence">
            <a:extLst>
              <a:ext uri="{FF2B5EF4-FFF2-40B4-BE49-F238E27FC236}">
                <a16:creationId xmlns:a16="http://schemas.microsoft.com/office/drawing/2014/main" id="{E064FB94-5F24-B30B-EBCA-A1EA18CF7B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662280" y="2491771"/>
            <a:ext cx="2024744" cy="1349829"/>
          </a:xfrm>
          <a:prstGeom prst="rect">
            <a:avLst/>
          </a:prstGeom>
        </p:spPr>
      </p:pic>
      <p:pic>
        <p:nvPicPr>
          <p:cNvPr id="8" name="Picture 7" descr="A large airplane flying in the sky&#10;&#10;Description automatically generated with low confidence">
            <a:extLst>
              <a:ext uri="{FF2B5EF4-FFF2-40B4-BE49-F238E27FC236}">
                <a16:creationId xmlns:a16="http://schemas.microsoft.com/office/drawing/2014/main" id="{2D374233-5C4B-5746-EDCA-82B9770BB6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894769" y="553061"/>
            <a:ext cx="2345718" cy="1563812"/>
          </a:xfrm>
          <a:prstGeom prst="rect">
            <a:avLst/>
          </a:prstGeom>
        </p:spPr>
      </p:pic>
      <p:pic>
        <p:nvPicPr>
          <p:cNvPr id="10" name="Picture 9" descr="A picture containing wheel, land vehicle, transport, vehicle&#10;&#10;Description automatically generated">
            <a:extLst>
              <a:ext uri="{FF2B5EF4-FFF2-40B4-BE49-F238E27FC236}">
                <a16:creationId xmlns:a16="http://schemas.microsoft.com/office/drawing/2014/main" id="{176C9863-5C4B-D7EE-3B43-99B81FD9FF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78705" y="4511088"/>
            <a:ext cx="2570038" cy="1444077"/>
          </a:xfrm>
          <a:prstGeom prst="rect">
            <a:avLst/>
          </a:prstGeom>
        </p:spPr>
      </p:pic>
      <p:pic>
        <p:nvPicPr>
          <p:cNvPr id="12" name="Picture 11" descr="A close up of a rose&#10;&#10;Description automatically generated with medium confidence">
            <a:extLst>
              <a:ext uri="{FF2B5EF4-FFF2-40B4-BE49-F238E27FC236}">
                <a16:creationId xmlns:a16="http://schemas.microsoft.com/office/drawing/2014/main" id="{F6AF535F-B9AF-8B5B-DCB2-CCFD8AC6E8D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211375" y="459459"/>
            <a:ext cx="2204127" cy="1763487"/>
          </a:xfrm>
          <a:prstGeom prst="rect">
            <a:avLst/>
          </a:prstGeom>
        </p:spPr>
      </p:pic>
      <p:pic>
        <p:nvPicPr>
          <p:cNvPr id="17" name="Picture 16" descr="A fork on a white surface&#10;&#10;Description automatically generated with low confidence">
            <a:extLst>
              <a:ext uri="{FF2B5EF4-FFF2-40B4-BE49-F238E27FC236}">
                <a16:creationId xmlns:a16="http://schemas.microsoft.com/office/drawing/2014/main" id="{7EE11D4F-7BA6-C550-6CDC-2B9DC91CBEB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938152" y="4645024"/>
            <a:ext cx="2174461" cy="1444077"/>
          </a:xfrm>
          <a:prstGeom prst="rect">
            <a:avLst/>
          </a:prstGeom>
        </p:spPr>
      </p:pic>
      <p:pic>
        <p:nvPicPr>
          <p:cNvPr id="19" name="Picture 18" descr="A tree with green leaves&#10;&#10;Description automatically generated with medium confidence">
            <a:extLst>
              <a:ext uri="{FF2B5EF4-FFF2-40B4-BE49-F238E27FC236}">
                <a16:creationId xmlns:a16="http://schemas.microsoft.com/office/drawing/2014/main" id="{93A15EB8-038E-7AC3-22C5-4A09215DF5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6215690" y="2491771"/>
            <a:ext cx="2466629" cy="1632857"/>
          </a:xfrm>
          <a:prstGeom prst="rect">
            <a:avLst/>
          </a:prstGeom>
        </p:spPr>
      </p:pic>
      <p:pic>
        <p:nvPicPr>
          <p:cNvPr id="21" name="Picture 20" descr="A red door with glass panels&#10;&#10;Description automatically generated with low confidence">
            <a:extLst>
              <a:ext uri="{FF2B5EF4-FFF2-40B4-BE49-F238E27FC236}">
                <a16:creationId xmlns:a16="http://schemas.microsoft.com/office/drawing/2014/main" id="{286FC222-6AFD-C605-2188-BD3DE674F66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9537892" y="2650671"/>
            <a:ext cx="1386807" cy="2079171"/>
          </a:xfrm>
          <a:prstGeom prst="rect">
            <a:avLst/>
          </a:prstGeom>
        </p:spPr>
      </p:pic>
      <p:pic>
        <p:nvPicPr>
          <p:cNvPr id="24" name="Picture 23" descr="A plastic bottle of water&#10;&#10;Description automatically generated with low confidence">
            <a:extLst>
              <a:ext uri="{FF2B5EF4-FFF2-40B4-BE49-F238E27FC236}">
                <a16:creationId xmlns:a16="http://schemas.microsoft.com/office/drawing/2014/main" id="{7D661919-A529-14F4-F7D9-F5A098E07F8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6706029" y="4645024"/>
            <a:ext cx="1881482" cy="1905001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0B46BCD-57EB-9664-75E9-4B155DC4FB9D}"/>
              </a:ext>
            </a:extLst>
          </p:cNvPr>
          <p:cNvSpPr txBox="1"/>
          <p:nvPr/>
        </p:nvSpPr>
        <p:spPr>
          <a:xfrm>
            <a:off x="2709334" y="7024712"/>
            <a:ext cx="13868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19" tooltip="http://lifehacks.stackexchange.com/questions/2107/how-can-i-quickly-cool-a-water-bottle/2125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20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27" name="Picture 26" descr="A picture containing gadget, electronic device, portable communications device, communication device&#10;&#10;Description automatically generated">
            <a:extLst>
              <a:ext uri="{FF2B5EF4-FFF2-40B4-BE49-F238E27FC236}">
                <a16:creationId xmlns:a16="http://schemas.microsoft.com/office/drawing/2014/main" id="{AA85DF04-E991-DF55-7391-D476057ADD35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22"/>
              </a:ext>
            </a:extLst>
          </a:blip>
          <a:stretch>
            <a:fillRect/>
          </a:stretch>
        </p:blipFill>
        <p:spPr>
          <a:xfrm>
            <a:off x="9078702" y="4984750"/>
            <a:ext cx="233680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89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12A6B-7B27-A74E-B868-DC6FF929D1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865" y="511600"/>
            <a:ext cx="10515600" cy="917666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3100" b="1" dirty="0">
                <a:latin typeface="Arial" panose="020B0604020202020204" pitchFamily="34" charset="0"/>
                <a:cs typeface="Arial" panose="020B0604020202020204" pitchFamily="34" charset="0"/>
              </a:rPr>
              <a:t>USE LONG TERM MEMORY:</a:t>
            </a:r>
            <a:b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45C539-4AC3-B849-A3C1-EB3AC643AD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011" y="1280805"/>
            <a:ext cx="10515600" cy="496670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900" b="1" dirty="0">
                <a:solidFill>
                  <a:srgbClr val="3333FF"/>
                </a:solidFill>
                <a:cs typeface="Arial" panose="020B0604020202020204" pitchFamily="34" charset="0"/>
              </a:rPr>
              <a:t>Semantic memory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900" dirty="0">
                <a:cs typeface="Arial" panose="020B0604020202020204" pitchFamily="34" charset="0"/>
              </a:rPr>
              <a:t>Stored knowledge about the world – particularly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2900" dirty="0">
                <a:solidFill>
                  <a:srgbClr val="FF00FF"/>
                </a:solidFill>
                <a:cs typeface="Arial" panose="020B0604020202020204" pitchFamily="34" charset="0"/>
              </a:rPr>
              <a:t>   what we are interested in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2900" dirty="0">
                <a:cs typeface="Arial" panose="020B0604020202020204" pitchFamily="34" charset="0"/>
              </a:rPr>
              <a:t>New information is related to </a:t>
            </a:r>
            <a:r>
              <a:rPr lang="en-GB" sz="2900" dirty="0">
                <a:solidFill>
                  <a:srgbClr val="FF00FF"/>
                </a:solidFill>
                <a:cs typeface="Arial" panose="020B0604020202020204" pitchFamily="34" charset="0"/>
              </a:rPr>
              <a:t>what we already have stored </a:t>
            </a:r>
            <a:r>
              <a:rPr lang="en-GB" sz="2900" dirty="0">
                <a:cs typeface="Arial" panose="020B0604020202020204" pitchFamily="34" charset="0"/>
              </a:rPr>
              <a:t>in semantic memory</a:t>
            </a:r>
          </a:p>
          <a:p>
            <a:pPr marL="0" indent="0">
              <a:buNone/>
            </a:pPr>
            <a:endParaRPr lang="en-GB" sz="2900" dirty="0"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900" b="1" dirty="0">
                <a:solidFill>
                  <a:srgbClr val="3333FF"/>
                </a:solidFill>
                <a:cs typeface="Arial" panose="020B0604020202020204" pitchFamily="34" charset="0"/>
              </a:rPr>
              <a:t>Procedural memory</a:t>
            </a:r>
          </a:p>
          <a:p>
            <a:r>
              <a:rPr lang="en-GB" sz="2900" dirty="0">
                <a:solidFill>
                  <a:srgbClr val="FF00FF"/>
                </a:solidFill>
                <a:cs typeface="Arial" panose="020B0604020202020204" pitchFamily="34" charset="0"/>
              </a:rPr>
              <a:t>Lots of practice</a:t>
            </a:r>
          </a:p>
          <a:p>
            <a:r>
              <a:rPr lang="en-GB" sz="2900" dirty="0">
                <a:cs typeface="Arial" panose="020B0604020202020204" pitchFamily="34" charset="0"/>
              </a:rPr>
              <a:t>Difficult to explain process easily</a:t>
            </a:r>
          </a:p>
          <a:p>
            <a:r>
              <a:rPr lang="en-GB" sz="2900" dirty="0">
                <a:cs typeface="Arial" panose="020B0604020202020204" pitchFamily="34" charset="0"/>
              </a:rPr>
              <a:t>Stable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59F8CA-B871-420D-AD56-78AAE24B7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6054" y="4433648"/>
            <a:ext cx="2706859" cy="17009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B8E798-C0E1-49E1-BAB2-9D96198AF1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5FE786-817B-4C37-8463-41434DEAB5C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095768" y="6554080"/>
            <a:ext cx="1977687" cy="22182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AAD76A0-235B-4494-9595-340A2C3FD160}"/>
              </a:ext>
            </a:extLst>
          </p:cNvPr>
          <p:cNvSpPr txBox="1"/>
          <p:nvPr/>
        </p:nvSpPr>
        <p:spPr>
          <a:xfrm>
            <a:off x="10101238" y="6173161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62847BC-3C41-7A0C-D0F5-27820B40EB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2338" y="229241"/>
            <a:ext cx="2706859" cy="270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4944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EF771C-A420-994B-B2B8-138FC4C55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17666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USE LONG TERM MEMORY:</a:t>
            </a:r>
            <a:endParaRPr lang="en-GB" sz="28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48494-EB49-C747-8901-F35C1B018A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5901"/>
            <a:ext cx="10515600" cy="490938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200" b="1" dirty="0">
                <a:solidFill>
                  <a:srgbClr val="3333FF"/>
                </a:solidFill>
              </a:rPr>
              <a:t>Episodic</a:t>
            </a:r>
            <a:r>
              <a:rPr lang="en-GB" sz="3200" dirty="0">
                <a:solidFill>
                  <a:srgbClr val="3333FF"/>
                </a:solidFill>
              </a:rPr>
              <a:t> </a:t>
            </a:r>
            <a:r>
              <a:rPr lang="en-GB" sz="3200" b="1" dirty="0">
                <a:solidFill>
                  <a:srgbClr val="3333FF"/>
                </a:solidFill>
              </a:rPr>
              <a:t>Memory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3200" dirty="0"/>
              <a:t>Routine, everyday information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3200" dirty="0"/>
              <a:t>Specific events in recent past – minutes, hours, days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3200" dirty="0">
                <a:solidFill>
                  <a:srgbClr val="FF00FF"/>
                </a:solidFill>
              </a:rPr>
              <a:t>Fade rapidly unless they are unusual and become more autobiographical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en-GB" sz="3200" b="1" dirty="0">
                <a:solidFill>
                  <a:srgbClr val="3333FF"/>
                </a:solidFill>
              </a:rPr>
              <a:t>Autobiographical Memory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3200" dirty="0">
                <a:solidFill>
                  <a:srgbClr val="FF00FF"/>
                </a:solidFill>
              </a:rPr>
              <a:t>Personal </a:t>
            </a:r>
            <a:r>
              <a:rPr lang="en-GB" sz="3200" dirty="0"/>
              <a:t>facts – information about family and friends, where we have lived, the school we went to etc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3200" dirty="0">
                <a:solidFill>
                  <a:srgbClr val="FF00FF"/>
                </a:solidFill>
              </a:rPr>
              <a:t>Significant</a:t>
            </a:r>
            <a:r>
              <a:rPr lang="en-GB" sz="3200" dirty="0"/>
              <a:t> events (usually emotional)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en-GB" sz="3200" dirty="0">
                <a:solidFill>
                  <a:srgbClr val="FF00FF"/>
                </a:solidFill>
              </a:rPr>
              <a:t>Often reflected upon and discussed</a:t>
            </a:r>
          </a:p>
          <a:p>
            <a:endParaRPr lang="en-GB" sz="3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54199B-4874-4250-A118-FA3C727B0D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095768" y="6554080"/>
            <a:ext cx="1977687" cy="2218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F316E1-D302-45CC-9F3E-4E6915122C6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AD4829-99F4-4647-91D6-CE15CC974092}"/>
              </a:ext>
            </a:extLst>
          </p:cNvPr>
          <p:cNvSpPr txBox="1"/>
          <p:nvPr/>
        </p:nvSpPr>
        <p:spPr>
          <a:xfrm>
            <a:off x="10101238" y="6173161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</a:p>
        </p:txBody>
      </p:sp>
      <p:pic>
        <p:nvPicPr>
          <p:cNvPr id="16" name="Picture 15" descr="A picture containing candle, birthday cake, wax, birthday candle&#10;&#10;Description automatically generated">
            <a:extLst>
              <a:ext uri="{FF2B5EF4-FFF2-40B4-BE49-F238E27FC236}">
                <a16:creationId xmlns:a16="http://schemas.microsoft.com/office/drawing/2014/main" id="{9D885F3E-6C83-74DA-5940-21BB29C4B6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702349" y="4605553"/>
            <a:ext cx="3651451" cy="1349590"/>
          </a:xfrm>
          <a:prstGeom prst="rect">
            <a:avLst/>
          </a:prstGeom>
        </p:spPr>
      </p:pic>
      <p:pic>
        <p:nvPicPr>
          <p:cNvPr id="19" name="Picture 18" descr="A pancake with fruit on it&#10;&#10;Description automatically generated with low confidence">
            <a:extLst>
              <a:ext uri="{FF2B5EF4-FFF2-40B4-BE49-F238E27FC236}">
                <a16:creationId xmlns:a16="http://schemas.microsoft.com/office/drawing/2014/main" id="{3D09A691-2B14-B7DD-3068-59EDD2F5B8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293208" y="471119"/>
            <a:ext cx="2801257" cy="210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244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7F421-C6A8-5347-9DAC-B0484BBD1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88745"/>
          </a:xfrm>
        </p:spPr>
        <p:txBody>
          <a:bodyPr>
            <a:normAutofit/>
          </a:bodyPr>
          <a:lstStyle/>
          <a:p>
            <a:r>
              <a:rPr lang="en-GB" sz="3000" b="1" kern="0" cap="small" dirty="0">
                <a:solidFill>
                  <a:srgbClr val="CC00CC"/>
                </a:solidFill>
                <a:latin typeface="Arial" charset="0"/>
              </a:rPr>
              <a:t>Memory Strategies</a:t>
            </a:r>
            <a:endParaRPr lang="en-US" sz="3000" dirty="0">
              <a:solidFill>
                <a:srgbClr val="CC00CC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3A9C3-D4C3-FF4E-89DB-E498CBFA2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4332" y="1164771"/>
            <a:ext cx="5927282" cy="3864429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Words in different colours/fonts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Attach a visual, concrete image to abstract concepts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Visualisation – objects in a room (sequences)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C1DC31-C828-4D39-8639-FCD661358D3A}"/>
              </a:ext>
            </a:extLst>
          </p:cNvPr>
          <p:cNvSpPr txBox="1"/>
          <p:nvPr/>
        </p:nvSpPr>
        <p:spPr>
          <a:xfrm>
            <a:off x="10101238" y="6173161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C2FAB4-CCC6-4E58-8E39-A5BAE0D1FB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E657A1-5778-41E3-A440-2B300615BD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095768" y="6554080"/>
            <a:ext cx="1977687" cy="2218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DFFAEB5-6353-6E9E-FE69-4A5FB5F94019}"/>
              </a:ext>
            </a:extLst>
          </p:cNvPr>
          <p:cNvSpPr txBox="1"/>
          <p:nvPr/>
        </p:nvSpPr>
        <p:spPr>
          <a:xfrm>
            <a:off x="620486" y="1262743"/>
            <a:ext cx="507274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Rehearsal / Repetition (saying over and over again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Chunking (putting facts in groups)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Rhyme/rhythm/rap/song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technology eg reminders and alerts on phone</a:t>
            </a:r>
          </a:p>
          <a:p>
            <a:endParaRPr lang="en-GB" dirty="0"/>
          </a:p>
        </p:txBody>
      </p:sp>
      <p:pic>
        <p:nvPicPr>
          <p:cNvPr id="9" name="Picture 8" descr="The back of a dog's head&#10;&#10;Description automatically generated with medium confidence">
            <a:extLst>
              <a:ext uri="{FF2B5EF4-FFF2-40B4-BE49-F238E27FC236}">
                <a16:creationId xmlns:a16="http://schemas.microsoft.com/office/drawing/2014/main" id="{EB87C44F-5B75-4D1D-E638-A57A576860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22883" y="1250271"/>
            <a:ext cx="1780831" cy="11872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B442E34-5E3B-C03D-E2B6-14FFA3E031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5999" y="1250272"/>
            <a:ext cx="1892811" cy="1188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715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7F421-C6A8-5347-9DAC-B0484BBD1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88745"/>
          </a:xfrm>
        </p:spPr>
        <p:txBody>
          <a:bodyPr>
            <a:normAutofit/>
          </a:bodyPr>
          <a:lstStyle/>
          <a:p>
            <a:r>
              <a:rPr lang="en-GB" sz="3000" b="1" kern="0" cap="small" dirty="0">
                <a:solidFill>
                  <a:srgbClr val="3333FF"/>
                </a:solidFill>
                <a:latin typeface="Arial" charset="0"/>
              </a:rPr>
              <a:t>Memory Strategies</a:t>
            </a:r>
            <a:endParaRPr lang="en-US" sz="3000" dirty="0">
              <a:solidFill>
                <a:srgbClr val="3333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3A9C3-D4C3-FF4E-89DB-E498CBFA2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0" y="1164771"/>
            <a:ext cx="7550614" cy="49015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CC1DC31-C828-4D39-8639-FCD661358D3A}"/>
              </a:ext>
            </a:extLst>
          </p:cNvPr>
          <p:cNvSpPr txBox="1"/>
          <p:nvPr/>
        </p:nvSpPr>
        <p:spPr>
          <a:xfrm>
            <a:off x="10101238" y="6173161"/>
            <a:ext cx="1986454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SEND support</a:t>
            </a:r>
            <a:r>
              <a:rPr lang="en-GB" sz="19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C2FAB4-CCC6-4E58-8E39-A5BAE0D1FB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8" t="4002" r="3826" b="39384"/>
          <a:stretch/>
        </p:blipFill>
        <p:spPr>
          <a:xfrm>
            <a:off x="0" y="6615983"/>
            <a:ext cx="10005391" cy="1527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E657A1-5778-41E3-A440-2B300615BD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2" t="90226"/>
          <a:stretch/>
        </p:blipFill>
        <p:spPr>
          <a:xfrm>
            <a:off x="10095768" y="6554080"/>
            <a:ext cx="1977687" cy="2218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DFFAEB5-6353-6E9E-FE69-4A5FB5F94019}"/>
              </a:ext>
            </a:extLst>
          </p:cNvPr>
          <p:cNvSpPr txBox="1"/>
          <p:nvPr/>
        </p:nvSpPr>
        <p:spPr>
          <a:xfrm>
            <a:off x="3864430" y="1262743"/>
            <a:ext cx="6455228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en-GB" sz="2400" dirty="0">
              <a:solidFill>
                <a:srgbClr val="CC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solidFill>
                  <a:srgbClr val="CC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Visualisation – picture yourself doing something or act it out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Memory Pegs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solidFill>
                  <a:srgbClr val="CC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up a silly story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Memory palace – use all the senses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Go for a walk while listening to revision notes</a:t>
            </a:r>
          </a:p>
        </p:txBody>
      </p:sp>
      <p:pic>
        <p:nvPicPr>
          <p:cNvPr id="9" name="Picture 8" descr="The back of a dog's head&#10;&#10;Description automatically generated with medium confidence">
            <a:extLst>
              <a:ext uri="{FF2B5EF4-FFF2-40B4-BE49-F238E27FC236}">
                <a16:creationId xmlns:a16="http://schemas.microsoft.com/office/drawing/2014/main" id="{EB87C44F-5B75-4D1D-E638-A57A576860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39418" y="1262743"/>
            <a:ext cx="1748264" cy="116550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CEE000-7D9E-5331-F3CE-C605A6D2AE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484" y="2601210"/>
            <a:ext cx="1748264" cy="109739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CE9D6D-A877-EB8D-647D-360A4D3E3F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178" y="3943774"/>
            <a:ext cx="1926503" cy="2359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354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9DE8149-2D57-4463-8A48-8149AECBA413}"/>
              </a:ext>
            </a:extLst>
          </p:cNvPr>
          <p:cNvSpPr/>
          <p:nvPr/>
        </p:nvSpPr>
        <p:spPr>
          <a:xfrm>
            <a:off x="771097" y="307076"/>
            <a:ext cx="10788555" cy="978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Number-Rhyme Peg system </a:t>
            </a:r>
            <a:r>
              <a:rPr lang="en-GB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perhaps the easiest peg memory system to learn. For each of the numbers from 1 to 10 (and even up to 20) you associate with each number a word that rhymes with that number. Most people find this very easy to do.</a:t>
            </a:r>
          </a:p>
          <a:p>
            <a:r>
              <a:rPr lang="en-GB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 is a version of the number-rhyme list. </a:t>
            </a:r>
          </a:p>
          <a:p>
            <a:r>
              <a:rPr lang="en-GB" b="0" i="0" dirty="0">
                <a:solidFill>
                  <a:srgbClr val="333333"/>
                </a:solidFill>
                <a:effectLst/>
                <a:latin typeface="Microsoft Sans Serif" panose="020B0604020202020204" pitchFamily="34" charset="0"/>
              </a:rPr>
              <a:t>					</a:t>
            </a:r>
          </a:p>
          <a:p>
            <a:r>
              <a:rPr lang="en-GB" dirty="0">
                <a:solidFill>
                  <a:srgbClr val="333333"/>
                </a:solidFill>
                <a:latin typeface="Microsoft Sans Serif" panose="020B0604020202020204" pitchFamily="34" charset="0"/>
              </a:rPr>
              <a:t>1 Sun			               5 Hive                                               9 Line </a:t>
            </a: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r>
              <a:rPr lang="en-GB" dirty="0">
                <a:solidFill>
                  <a:srgbClr val="333333"/>
                </a:solidFill>
                <a:latin typeface="Microsoft Sans Serif" panose="020B0604020202020204" pitchFamily="34" charset="0"/>
              </a:rPr>
              <a:t>2 Shoe				6 Sticks                                             10 Hen </a:t>
            </a: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r>
              <a:rPr lang="en-GB" dirty="0">
                <a:solidFill>
                  <a:srgbClr val="333333"/>
                </a:solidFill>
                <a:latin typeface="Microsoft Sans Serif" panose="020B0604020202020204" pitchFamily="34" charset="0"/>
              </a:rPr>
              <a:t>3 Tree				7 Devon </a:t>
            </a: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r>
              <a:rPr lang="en-GB">
                <a:solidFill>
                  <a:srgbClr val="333333"/>
                </a:solidFill>
                <a:latin typeface="Microsoft Sans Serif" panose="020B0604020202020204" pitchFamily="34" charset="0"/>
              </a:rPr>
              <a:t>4 </a:t>
            </a:r>
            <a:r>
              <a:rPr lang="en-GB" dirty="0">
                <a:solidFill>
                  <a:srgbClr val="333333"/>
                </a:solidFill>
                <a:latin typeface="Microsoft Sans Serif" panose="020B0604020202020204" pitchFamily="34" charset="0"/>
              </a:rPr>
              <a:t>Door			</a:t>
            </a:r>
            <a:r>
              <a:rPr lang="en-GB">
                <a:solidFill>
                  <a:srgbClr val="333333"/>
                </a:solidFill>
                <a:latin typeface="Microsoft Sans Serif" panose="020B0604020202020204" pitchFamily="34" charset="0"/>
              </a:rPr>
              <a:t>	8 </a:t>
            </a:r>
            <a:r>
              <a:rPr lang="en-GB" dirty="0">
                <a:solidFill>
                  <a:srgbClr val="333333"/>
                </a:solidFill>
                <a:latin typeface="Microsoft Sans Serif" panose="020B0604020202020204" pitchFamily="34" charset="0"/>
              </a:rPr>
              <a:t>Gate </a:t>
            </a: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  <a:p>
            <a:endParaRPr lang="en-GB" dirty="0">
              <a:solidFill>
                <a:srgbClr val="333333"/>
              </a:solidFill>
              <a:latin typeface="Microsoft Sans Serif" panose="020B0604020202020204" pitchFamily="34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  <a:p>
            <a:endParaRPr lang="en-GB" b="0" i="0" dirty="0">
              <a:solidFill>
                <a:srgbClr val="333333"/>
              </a:solidFill>
              <a:effectLst/>
              <a:latin typeface="Microsoft Sans Serif" panose="020B0604020202020204" pitchFamily="34" charset="0"/>
            </a:endParaRPr>
          </a:p>
        </p:txBody>
      </p:sp>
      <p:pic>
        <p:nvPicPr>
          <p:cNvPr id="5132" name="Picture 12" descr="one sun">
            <a:extLst>
              <a:ext uri="{FF2B5EF4-FFF2-40B4-BE49-F238E27FC236}">
                <a16:creationId xmlns:a16="http://schemas.microsoft.com/office/drawing/2014/main" id="{C2F399E6-00BC-4D22-A0A9-565DDD370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365" y="1908981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two shoe">
            <a:extLst>
              <a:ext uri="{FF2B5EF4-FFF2-40B4-BE49-F238E27FC236}">
                <a16:creationId xmlns:a16="http://schemas.microsoft.com/office/drawing/2014/main" id="{9B1F7205-076D-4361-92DA-978DA2A50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365" y="3234520"/>
            <a:ext cx="141922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three tree">
            <a:extLst>
              <a:ext uri="{FF2B5EF4-FFF2-40B4-BE49-F238E27FC236}">
                <a16:creationId xmlns:a16="http://schemas.microsoft.com/office/drawing/2014/main" id="{349FBC56-C59B-4316-87AF-5A7995E07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090" y="4377520"/>
            <a:ext cx="105727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four door">
            <a:extLst>
              <a:ext uri="{FF2B5EF4-FFF2-40B4-BE49-F238E27FC236}">
                <a16:creationId xmlns:a16="http://schemas.microsoft.com/office/drawing/2014/main" id="{3EEF2FAF-7E39-47BD-856E-F40D695D8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090" y="5715000"/>
            <a:ext cx="105727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 descr="five hive">
            <a:extLst>
              <a:ext uri="{FF2B5EF4-FFF2-40B4-BE49-F238E27FC236}">
                <a16:creationId xmlns:a16="http://schemas.microsoft.com/office/drawing/2014/main" id="{D9B4F026-426B-476F-A28B-2AAC5E11B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155" y="1753737"/>
            <a:ext cx="1221901" cy="977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22" descr="six sticks">
            <a:extLst>
              <a:ext uri="{FF2B5EF4-FFF2-40B4-BE49-F238E27FC236}">
                <a16:creationId xmlns:a16="http://schemas.microsoft.com/office/drawing/2014/main" id="{79FB93B3-BA02-4807-A92C-FD609F22E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857500"/>
            <a:ext cx="12192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24" descr="Image result for devon">
            <a:extLst>
              <a:ext uri="{FF2B5EF4-FFF2-40B4-BE49-F238E27FC236}">
                <a16:creationId xmlns:a16="http://schemas.microsoft.com/office/drawing/2014/main" id="{7147E507-8922-4B40-A718-FA20057448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466" y="4071512"/>
            <a:ext cx="1196812" cy="145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eight gate">
            <a:extLst>
              <a:ext uri="{FF2B5EF4-FFF2-40B4-BE49-F238E27FC236}">
                <a16:creationId xmlns:a16="http://schemas.microsoft.com/office/drawing/2014/main" id="{8D46EF45-9884-4A3E-81F4-BA2700726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403" y="5692254"/>
            <a:ext cx="128587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8" name="Picture 28" descr="Image result for washing line">
            <a:extLst>
              <a:ext uri="{FF2B5EF4-FFF2-40B4-BE49-F238E27FC236}">
                <a16:creationId xmlns:a16="http://schemas.microsoft.com/office/drawing/2014/main" id="{053A80C2-A3FF-48F1-A8F3-6E56DB0CD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506" y="1852329"/>
            <a:ext cx="1658158" cy="119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30" descr="ten hen">
            <a:extLst>
              <a:ext uri="{FF2B5EF4-FFF2-40B4-BE49-F238E27FC236}">
                <a16:creationId xmlns:a16="http://schemas.microsoft.com/office/drawing/2014/main" id="{8BBD5F48-61F8-44B9-B7DC-80C210AA3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313" y="3353866"/>
            <a:ext cx="1037980" cy="131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408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03BD5765ABB448A454699F34B2C6DF" ma:contentTypeVersion="7" ma:contentTypeDescription="Create a new document." ma:contentTypeScope="" ma:versionID="d6fa576f6ed86cb098f2c22a85700106">
  <xsd:schema xmlns:xsd="http://www.w3.org/2001/XMLSchema" xmlns:xs="http://www.w3.org/2001/XMLSchema" xmlns:p="http://schemas.microsoft.com/office/2006/metadata/properties" xmlns:ns2="a0d86815-3153-4b0e-a15d-250fcedf8f86" xmlns:ns3="b0faf766-b0b7-4fd8-b69e-672f5a9d1352" targetNamespace="http://schemas.microsoft.com/office/2006/metadata/properties" ma:root="true" ma:fieldsID="09b02375a090f3b39d2dd9ae1e030e03" ns2:_="" ns3:_="">
    <xsd:import namespace="a0d86815-3153-4b0e-a15d-250fcedf8f86"/>
    <xsd:import namespace="b0faf766-b0b7-4fd8-b69e-672f5a9d135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d86815-3153-4b0e-a15d-250fcedf8f8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faf766-b0b7-4fd8-b69e-672f5a9d13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7D3B23-1FCF-485C-B9FB-03B42FD3B9E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31FF31-20B7-43D0-9EE9-199DC0F8D29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a0d86815-3153-4b0e-a15d-250fcedf8f86"/>
    <ds:schemaRef ds:uri="b0faf766-b0b7-4fd8-b69e-672f5a9d1352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2F486F3-9A7E-4A94-8BB8-87947C782FC0}">
  <ds:schemaRefs>
    <ds:schemaRef ds:uri="http://purl.org/dc/terms/"/>
    <ds:schemaRef ds:uri="http://purl.org/dc/dcmitype/"/>
    <ds:schemaRef ds:uri="b0faf766-b0b7-4fd8-b69e-672f5a9d1352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a0d86815-3153-4b0e-a15d-250fcedf8f8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19128</TotalTime>
  <Words>632</Words>
  <Application>Microsoft Office PowerPoint</Application>
  <PresentationFormat>Widescreen</PresentationFormat>
  <Paragraphs>139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Microsoft Sans Serif</vt:lpstr>
      <vt:lpstr>Times New Roman</vt:lpstr>
      <vt:lpstr>Office Theme</vt:lpstr>
      <vt:lpstr>PowerPoint Presentation</vt:lpstr>
      <vt:lpstr>PowerPoint Presentation</vt:lpstr>
      <vt:lpstr>Short Term Verbal Memory</vt:lpstr>
      <vt:lpstr>PowerPoint Presentation</vt:lpstr>
      <vt:lpstr>Short Term Visual Memory</vt:lpstr>
      <vt:lpstr>PowerPoint Presentation</vt:lpstr>
      <vt:lpstr>PowerPoint Presentation</vt:lpstr>
      <vt:lpstr>PowerPoint Presentation</vt:lpstr>
      <vt:lpstr>PowerPoint Presentation</vt:lpstr>
      <vt:lpstr>USE LONG TERM MEMORY: </vt:lpstr>
      <vt:lpstr>USE LONG TERM MEMORY:</vt:lpstr>
      <vt:lpstr>Memory Strategies</vt:lpstr>
      <vt:lpstr>Memory Strategies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JFifielskaRozga</cp:lastModifiedBy>
  <cp:revision>237</cp:revision>
  <cp:lastPrinted>2018-10-10T15:38:02Z</cp:lastPrinted>
  <dcterms:created xsi:type="dcterms:W3CDTF">2017-03-11T14:12:51Z</dcterms:created>
  <dcterms:modified xsi:type="dcterms:W3CDTF">2023-05-10T12:18:42Z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0x0101002903BD5765ABB448A454699F34B2C6DF</vt:lpwstr>
  </property>
</Properties>
</file>